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71" r:id="rId26"/>
    <p:sldId id="270" r:id="rId27"/>
    <p:sldId id="272" r:id="rId28"/>
    <p:sldId id="273" r:id="rId29"/>
    <p:sldId id="279" r:id="rId30"/>
    <p:sldId id="274" r:id="rId31"/>
    <p:sldId id="275" r:id="rId32"/>
    <p:sldId id="277" r:id="rId33"/>
    <p:sldId id="278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437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8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11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47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00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9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2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95D5-3154-46FA-B93B-760747184D37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72E3-3AA9-460E-ADFB-1A9FA98558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18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esh.edu.ru/subject/lesson/7081/main/289103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Энергия и информация как предметы труда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технология</a:t>
            </a:r>
          </a:p>
          <a:p>
            <a:r>
              <a:rPr lang="ru-RU" dirty="0" smtClean="0"/>
              <a:t>6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375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7923" y="295728"/>
            <a:ext cx="10437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light"/>
              </a:rPr>
              <a:t>Роль информационных технологий в развитии общества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8713" y="818948"/>
            <a:ext cx="11106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 smtClean="0">
                <a:solidFill>
                  <a:srgbClr val="1D1D1B"/>
                </a:solidFill>
                <a:effectLst/>
                <a:latin typeface="robotoregular"/>
              </a:rPr>
              <a:t>Общество двадцать первого века – общество машин, телефонов, телевизоров и высокотехнологичных устройств.</a:t>
            </a:r>
            <a:endParaRPr lang="ru-RU" sz="2000" dirty="0"/>
          </a:p>
        </p:txBody>
      </p:sp>
      <p:pic>
        <p:nvPicPr>
          <p:cNvPr id="5122" name="Picture 2" descr="https://www.e-vid.ru/sites/default/files/styles/original/public/article/main_image/2020-12/%D0%9C%D0%B8%D1%80%20%D0%B2%D1%8B%D1%81%D0%BE%D0%BA%D0%B8%D1%85%20%D1%82%D0%B5%D1%85%D0%BD%D0%BE%D0%BB%D0%BE%D0%B3%D0%B8%D0%B9.png?itok=yyMySt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76" y="1659746"/>
            <a:ext cx="8990706" cy="505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5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824" y="426638"/>
            <a:ext cx="11102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Наш мир существенно изменился. Основной силой прогресса стала информация. </a:t>
            </a:r>
          </a:p>
          <a:p>
            <a:pPr algn="ctr"/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Данную стадию развития общества, в которой главными продуктами производства являются информация и знания, называют информационным обществом.</a:t>
            </a:r>
            <a:endParaRPr lang="ru-RU" dirty="0"/>
          </a:p>
        </p:txBody>
      </p:sp>
      <p:pic>
        <p:nvPicPr>
          <p:cNvPr id="6146" name="Picture 2" descr="https://303421.selcdn.ru/soel-upload/iblock/2c4/2c4975734ae2eb1aee579ba4334674f5/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62" y="1530851"/>
            <a:ext cx="7950820" cy="482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0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45316"/>
            <a:ext cx="11519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Ключевой особенностью информационного общества является массовое использование компьютеров и интернета. Компьютерные технологии используются во всех сферах жизни общества: экономической, политической, социальной, культурной. Люди имеют доступ к огромному количеству информационных ресурсов, в этом им помогают мощные персональные компьютеры.</a:t>
            </a:r>
            <a:endParaRPr lang="ru-RU" dirty="0"/>
          </a:p>
        </p:txBody>
      </p:sp>
      <p:pic>
        <p:nvPicPr>
          <p:cNvPr id="7170" name="Picture 2" descr="https://i.pinimg.com/originals/65/ec/d6/65ecd6ddbf7e19b4a11a2e5d7f4561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287" y="1572320"/>
            <a:ext cx="8881327" cy="49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8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2527" y="605058"/>
            <a:ext cx="10794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Общение с любой точкой мира настолько же просто и дёшево, как общение с людьми из соседнего дома. Можно успешно работать как в офисе, так и дома, и во время путешествия. Расстояния теряют своё традиционное значение.</a:t>
            </a:r>
            <a:endParaRPr lang="ru-RU" dirty="0"/>
          </a:p>
        </p:txBody>
      </p:sp>
      <p:pic>
        <p:nvPicPr>
          <p:cNvPr id="8194" name="Picture 2" descr="https://pbs.twimg.com/media/DRSNOTyX0AA72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711" y="1720656"/>
            <a:ext cx="867727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082" y="616868"/>
            <a:ext cx="3066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Процессы, методы поиска, сбора, хранения, обработки, предоставления, распространения информации позволяют более эффективно управлять предприятиями. При помощи глобальных интернет-каталогов и информационно-поисковых программ можно быстро и доступно найти необходимые товары, услуги или клиентов. </a:t>
            </a:r>
            <a:endParaRPr lang="ru-RU" dirty="0"/>
          </a:p>
        </p:txBody>
      </p:sp>
      <p:pic>
        <p:nvPicPr>
          <p:cNvPr id="9218" name="Picture 2" descr="https://ivanovo.inetgu.ru/uploads/action/tarif-prostoj-ot-tt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321" y="475488"/>
            <a:ext cx="7165106" cy="477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0333" y="5380672"/>
            <a:ext cx="8441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Видимыми становятся предприятия, которые ранее не присутствовали на рынке. Рядом с ведущими предприятиями, проводящими дорогие рекламные кампании с высокой затратами, появляются новые и более дешёвые представители этого рынка.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72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384" y="948432"/>
            <a:ext cx="10403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D1D1B"/>
                </a:solidFill>
                <a:effectLst/>
                <a:latin typeface="robotobold"/>
              </a:rPr>
              <a:t>Энергия</a:t>
            </a:r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 – способность вещи или предмета совершить работу.</a:t>
            </a:r>
          </a:p>
          <a:p>
            <a:r>
              <a:rPr lang="ru-RU" b="1" dirty="0" smtClean="0">
                <a:solidFill>
                  <a:srgbClr val="1D1D1B"/>
                </a:solidFill>
                <a:effectLst/>
                <a:latin typeface="robotobold"/>
              </a:rPr>
              <a:t>Информация</a:t>
            </a:r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 – это вся совокупность сведений об окружающем нас мире, о всевозможных протекающих в нем процессах, которые могут быть восприняты живыми организмами, электронными машинами и другими информационными системами.</a:t>
            </a:r>
            <a:endParaRPr lang="ru-RU" b="0" dirty="0">
              <a:solidFill>
                <a:srgbClr val="1D1D1B"/>
              </a:solidFill>
              <a:effectLst/>
              <a:latin typeface="robotoregular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4938" y="2813380"/>
            <a:ext cx="562947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1D1B"/>
                </a:solidFill>
                <a:effectLst/>
                <a:latin typeface="robotoregular"/>
              </a:rPr>
              <a:t>Существует два типа энергии:</a:t>
            </a:r>
            <a:endParaRPr lang="ru-RU" sz="2400" b="1" i="0" dirty="0" smtClean="0">
              <a:solidFill>
                <a:srgbClr val="1D1D1B"/>
              </a:solidFill>
              <a:effectLst/>
              <a:latin typeface="roboto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7" y="4401330"/>
            <a:ext cx="5528501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i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regular"/>
              </a:rPr>
              <a:t>Потенциальная (способность совершить)</a:t>
            </a:r>
            <a:endParaRPr lang="ru-RU" sz="2000" b="1" i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regula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23237" y="4401330"/>
            <a:ext cx="4672305" cy="40011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i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botoregular"/>
              </a:rPr>
              <a:t>Кинетическая (собственно работа).</a:t>
            </a:r>
            <a:endParaRPr lang="ru-RU" sz="2000" b="1" i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obotoregular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33461" y="3510455"/>
            <a:ext cx="933061" cy="71845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897147" y="3510455"/>
            <a:ext cx="875254" cy="71845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2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110" y="644012"/>
            <a:ext cx="10506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При любом процессе один вид энергии преобразуется в другой. </a:t>
            </a:r>
          </a:p>
          <a:p>
            <a:pPr algn="ctr"/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Продукты питания – картофель, хлеб и т.д. – это хранилища энергии.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2523" y="1552975"/>
            <a:ext cx="4752391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D1D1B"/>
                </a:solidFill>
                <a:effectLst/>
                <a:latin typeface="robotoregular"/>
              </a:rPr>
              <a:t>Источники энергии делятся на две группы: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0313" y="3591942"/>
            <a:ext cx="2877134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D1D1B"/>
                </a:solidFill>
                <a:effectLst/>
                <a:latin typeface="robotoregular"/>
              </a:rPr>
              <a:t>Возобновляемые</a:t>
            </a:r>
            <a:endParaRPr lang="ru-RU" sz="2400" b="1" dirty="0">
              <a:solidFill>
                <a:srgbClr val="1D1D1B"/>
              </a:solidFill>
              <a:effectLst/>
              <a:latin typeface="robotoregula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1985" y="3591941"/>
            <a:ext cx="328186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1D1D1B"/>
                </a:solidFill>
                <a:effectLst/>
                <a:latin typeface="robotoregular"/>
              </a:rPr>
              <a:t>невозобновляемые</a:t>
            </a:r>
            <a:r>
              <a:rPr lang="ru-RU" sz="2400" b="1" dirty="0" smtClean="0">
                <a:solidFill>
                  <a:srgbClr val="1D1D1B"/>
                </a:solidFill>
                <a:effectLst/>
                <a:latin typeface="robotoregular"/>
              </a:rPr>
              <a:t>.</a:t>
            </a:r>
            <a:endParaRPr lang="ru-RU" sz="2400" b="1" dirty="0">
              <a:solidFill>
                <a:srgbClr val="1D1D1B"/>
              </a:solidFill>
              <a:effectLst/>
              <a:latin typeface="robotoregular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4128219" y="2657865"/>
            <a:ext cx="718457" cy="83042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151985" y="2639305"/>
            <a:ext cx="678024" cy="77770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61258" y="4384412"/>
            <a:ext cx="5822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это источники на основе постоянно существующих или периодически возникающих в окружающей среде потоков энергии. Возобновляемая энергия присутствует в окружающей среде в виде энергии, не являющейся следствием целенаправленной деятельности человека.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18718" y="42285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dirty="0" err="1" smtClean="0">
                <a:solidFill>
                  <a:srgbClr val="1D1D1B"/>
                </a:solidFill>
                <a:effectLst/>
                <a:latin typeface="robotoregular"/>
              </a:rPr>
              <a:t>Невозобновляемые</a:t>
            </a:r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 источники энергии – это природные запасы веществ и материалов, которые могут быть использованы человеком для производства энергии.</a:t>
            </a:r>
          </a:p>
          <a:p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Энергия </a:t>
            </a:r>
            <a:r>
              <a:rPr lang="ru-RU" b="0" dirty="0" err="1" smtClean="0">
                <a:solidFill>
                  <a:srgbClr val="1D1D1B"/>
                </a:solidFill>
                <a:effectLst/>
                <a:latin typeface="robotoregular"/>
              </a:rPr>
              <a:t>невозобновляемых</a:t>
            </a:r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 источников, в отличие от возобновляемых, находится в природе в связанном состоянии и высвобождается в результате целенаправленных действий человека.</a:t>
            </a:r>
            <a:endParaRPr lang="ru-RU" b="0" dirty="0">
              <a:solidFill>
                <a:srgbClr val="1D1D1B"/>
              </a:solidFill>
              <a:effectLst/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9012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022" y="1862831"/>
            <a:ext cx="77941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regular"/>
              </a:rPr>
              <a:t>Есть пять основных возобновляемых источников энергии:</a:t>
            </a:r>
          </a:p>
          <a:p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regular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regular"/>
              </a:rPr>
              <a:t>Солнечная;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regular"/>
              </a:rPr>
              <a:t>Геотермальное тепло внутри Земли;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regular"/>
              </a:rPr>
              <a:t>Энергия ветра;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regular"/>
              </a:rPr>
              <a:t>Биомасса из растений;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regular"/>
              </a:rPr>
              <a:t>Гидроэнергетика из проточной воды.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71453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130" y="373425"/>
            <a:ext cx="10845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Большая часть ресурсов, потребляемых в настоящее время из </a:t>
            </a:r>
            <a:r>
              <a:rPr lang="ru-RU" b="0" i="0" dirty="0" err="1" smtClean="0">
                <a:solidFill>
                  <a:srgbClr val="1D1D1B"/>
                </a:solidFill>
                <a:effectLst/>
                <a:latin typeface="robotoregular"/>
              </a:rPr>
              <a:t>невозобновляемых</a:t>
            </a:r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 источников это: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8" name="Picture 4" descr="https://resh.edu.ru/uploads/lesson_extract/7080/20200114144059/OEBPS/objects/c_tech_6_5_1/0a228a46-f94e-411e-8c5c-d9342a615c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" y="2244623"/>
            <a:ext cx="3716694" cy="27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1520" y="4968701"/>
            <a:ext cx="2088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smtClean="0">
                <a:solidFill>
                  <a:srgbClr val="1D1D1B"/>
                </a:solidFill>
                <a:effectLst/>
                <a:latin typeface="robotoregular"/>
              </a:rPr>
              <a:t>Нефтепродукты</a:t>
            </a:r>
            <a:endParaRPr lang="ru-RU" dirty="0"/>
          </a:p>
        </p:txBody>
      </p:sp>
      <p:pic>
        <p:nvPicPr>
          <p:cNvPr id="11270" name="Picture 6" descr="https://resh.edu.ru/uploads/lesson_extract/7080/20200114144059/OEBPS/objects/c_tech_6_5_1/2d1cd85b-735d-414f-b8e6-1660a2db08d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45" y="832838"/>
            <a:ext cx="3249600" cy="216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40705" y="3181651"/>
            <a:ext cx="1993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1" dirty="0" smtClean="0">
                <a:solidFill>
                  <a:srgbClr val="1D1D1B"/>
                </a:solidFill>
                <a:effectLst/>
                <a:latin typeface="robotoregular"/>
              </a:rPr>
              <a:t>Природный газ</a:t>
            </a:r>
            <a:endParaRPr lang="ru-RU" dirty="0"/>
          </a:p>
        </p:txBody>
      </p:sp>
      <p:pic>
        <p:nvPicPr>
          <p:cNvPr id="11272" name="Picture 8" descr="https://resh.edu.ru/uploads/lesson_extract/7080/20200114144059/OEBPS/objects/c_tech_6_5_1/3652e56b-8bbb-4809-8d95-c5cf0a8892d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7" y="1247665"/>
            <a:ext cx="2774237" cy="18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06989" y="3272544"/>
            <a:ext cx="813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smtClean="0">
                <a:solidFill>
                  <a:srgbClr val="1D1D1B"/>
                </a:solidFill>
                <a:effectLst/>
                <a:latin typeface="robotoregular"/>
              </a:rPr>
              <a:t>Уголь</a:t>
            </a:r>
            <a:endParaRPr lang="ru-RU" dirty="0"/>
          </a:p>
        </p:txBody>
      </p:sp>
      <p:pic>
        <p:nvPicPr>
          <p:cNvPr id="11274" name="Picture 10" descr="https://resh.edu.ru/uploads/lesson_extract/7080/20200114144059/OEBPS/objects/c_tech_6_5_1/e1f29fba-9558-45af-9f47-c15ac88e2c0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812" y="3917163"/>
            <a:ext cx="3154613" cy="210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4492" y="620175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smtClean="0">
                <a:solidFill>
                  <a:srgbClr val="1D1D1B"/>
                </a:solidFill>
                <a:effectLst/>
                <a:latin typeface="robotoregular"/>
              </a:rPr>
              <a:t>Ядерная энергия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707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4309" y="1332446"/>
            <a:ext cx="72436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D1D1B"/>
                </a:solidFill>
                <a:effectLst/>
                <a:latin typeface="robotoregular"/>
              </a:rPr>
              <a:t>Энергия проявляется в различных формах:</a:t>
            </a:r>
          </a:p>
          <a:p>
            <a:endParaRPr lang="ru-RU" sz="2400" b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Тепловая;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Энергия света;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Кинетическая (движение);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Электрическая;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Химическая;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Ядерная энергия;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Гравитационная.</a:t>
            </a:r>
            <a:endParaRPr lang="ru-RU" sz="2400" b="0" i="0" dirty="0">
              <a:solidFill>
                <a:srgbClr val="1D1D1B"/>
              </a:solidFill>
              <a:effectLst/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3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6875" y="4056787"/>
            <a:ext cx="59245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C00000"/>
                </a:solidFill>
                <a:effectLst/>
                <a:latin typeface="robotoregular"/>
              </a:rPr>
              <a:t>Что вы делаете практически каждое утро? </a:t>
            </a:r>
            <a:r>
              <a:rPr lang="ru-RU" b="1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robotoregular"/>
              </a:rPr>
              <a:t>Включаете телефон и начинаете читать сообщения. </a:t>
            </a:r>
          </a:p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С точки зрения технологии вы начинаете использовать энергию и получать информацию.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robotoregular"/>
              </a:rPr>
              <a:t>Что такое информация? Откуда берётся энергия? Что является предметом труда, когда происходит этот процесс?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s://oir.mobi/uploads/posts/2019-12/1576649808_33-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25" y="303214"/>
            <a:ext cx="3973530" cy="596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bestvietnam.ru/wp-content/uploads/2019/12/%D0%91%D0%B5%D1%80%D0%B5%D0%B6%D0%BD%D0%BE%D0%B5-%D0%BE%D1%82%D0%BD%D0%BE%D1%88%D0%B5%D0%BD%D0%B8%D0%B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03214"/>
            <a:ext cx="5261742" cy="35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3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369" y="1489607"/>
            <a:ext cx="10235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 smtClean="0">
                <a:solidFill>
                  <a:srgbClr val="1D1D1B"/>
                </a:solidFill>
                <a:effectLst/>
                <a:latin typeface="robotoregular"/>
              </a:rPr>
              <a:t>Как предмет труда энергию можно производить, накапливать, передавать, преобразовывая в работу.</a:t>
            </a:r>
          </a:p>
          <a:p>
            <a:endParaRPr lang="ru-RU" sz="2400" b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400" b="0" dirty="0" smtClean="0">
                <a:solidFill>
                  <a:srgbClr val="1D1D1B"/>
                </a:solidFill>
                <a:effectLst/>
                <a:latin typeface="robotoregular"/>
              </a:rPr>
              <a:t>Тепловую энергию можно ощутить, прикоснувшись к тёплому предмету, можно потрогать древесину, металл, ткань, но нельзя потрогать информацию.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43942" y="467337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regular"/>
              </a:rPr>
              <a:t>Как можно потрогать те сведения, которые вы получили на уроке технологии?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947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3771" y="1582341"/>
            <a:ext cx="103849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solidFill>
                  <a:srgbClr val="1D1D1B"/>
                </a:solidFill>
                <a:effectLst/>
                <a:latin typeface="robotoregular"/>
              </a:rPr>
              <a:t>Информацию нельзя пилить, резать, нагревать, но её можно представить в виде знаков, символов и образов. С их помощью можно обрабатывать и передавать информацию.</a:t>
            </a:r>
          </a:p>
          <a:p>
            <a:endParaRPr lang="ru-RU" sz="2000" b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000" b="0" dirty="0" smtClean="0">
                <a:solidFill>
                  <a:srgbClr val="1D1D1B"/>
                </a:solidFill>
                <a:effectLst/>
                <a:latin typeface="robotoregular"/>
              </a:rPr>
              <a:t>Когда мы говорим об информации как о предмете труда, нужно понимать, что обработке подвергаются именно смысловые цепочки знаков, символов и образов.</a:t>
            </a:r>
          </a:p>
          <a:p>
            <a:endParaRPr lang="ru-RU" sz="2000" b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000" b="1" dirty="0" smtClean="0">
                <a:solidFill>
                  <a:srgbClr val="1D1D1B"/>
                </a:solidFill>
                <a:effectLst/>
                <a:latin typeface="robotoregular"/>
              </a:rPr>
              <a:t>Информация </a:t>
            </a:r>
            <a:r>
              <a:rPr lang="ru-RU" sz="2000" b="1" dirty="0" err="1" smtClean="0">
                <a:solidFill>
                  <a:srgbClr val="C00000"/>
                </a:solidFill>
                <a:effectLst/>
                <a:latin typeface="robotoregular"/>
              </a:rPr>
              <a:t>informatio</a:t>
            </a:r>
            <a:r>
              <a:rPr lang="ru-RU" sz="2000" b="1" dirty="0" smtClean="0">
                <a:solidFill>
                  <a:srgbClr val="1D1D1B"/>
                </a:solidFill>
                <a:effectLst/>
                <a:latin typeface="robotoregular"/>
              </a:rPr>
              <a:t> – в переводе с латинского – разъяснение, изложение, осведомлённость</a:t>
            </a:r>
          </a:p>
          <a:p>
            <a:endParaRPr lang="ru-RU" sz="2000" b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000" b="0" dirty="0" smtClean="0">
                <a:solidFill>
                  <a:srgbClr val="1D1D1B"/>
                </a:solidFill>
                <a:effectLst/>
                <a:latin typeface="robotoregular"/>
              </a:rPr>
              <a:t>В повседневной жизни, в быту информацией называют любые данные, сведения, знания, которые кого-либо интересуют.</a:t>
            </a:r>
            <a:endParaRPr lang="ru-RU" sz="2000" b="0" dirty="0">
              <a:solidFill>
                <a:srgbClr val="1D1D1B"/>
              </a:solidFill>
              <a:effectLst/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982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7077" y="1641817"/>
            <a:ext cx="103849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Исходная информация, представляющая собой предмет труда, подвергается обработке или преобразованию с помощью различных видов информационных технологий. </a:t>
            </a:r>
          </a:p>
          <a:p>
            <a:endParaRPr lang="ru-RU" dirty="0">
              <a:solidFill>
                <a:srgbClr val="1D1D1B"/>
              </a:solidFill>
              <a:latin typeface="robotoregular"/>
            </a:endParaRPr>
          </a:p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Информация собирается, подвергается контролю, преобразуется, подвергается сортировке, подбору, математической обработке, преобразуется в удобную для восприятия человеком форму – таблицы, графики, схемы, передаётся пользователю в требуемой форме.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06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6490" y="889844"/>
            <a:ext cx="106742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Предприятиям, занятым производством информации, присущ ряд специфических особенностей:</a:t>
            </a:r>
          </a:p>
          <a:p>
            <a:endParaRPr lang="ru-RU" b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В процессе производства информации не создаётся материальных продуктов;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Информация может фиксироваться на определённом материальном носителе, являясь в то же время не материальном продуктом;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Имеется возможность как однократного, так и многократного удовлетворения потребностей с использованием одной и той же информации;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Потребительские свойства информации (своевременность, достоверность, полнота и др.) могут изменяться во времени;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В процессе потребления информация не уничтожается, все её потребительские свойства сохраняются, в отличие от технических средств, которые изнашиваются тем сильнее, чем выше интенсивность их использования.</a:t>
            </a:r>
            <a:endParaRPr lang="ru-RU" b="0" i="0" dirty="0">
              <a:solidFill>
                <a:srgbClr val="1D1D1B"/>
              </a:solidFill>
              <a:effectLst/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958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215" y="1323430"/>
            <a:ext cx="112993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В отличие от ресурсов, связанных с материальными предметами, информационные ресурсы являются неистощимыми и предполагают существенно иные методы воспроизведения и обновления, чем материальные ресурсы.</a:t>
            </a:r>
          </a:p>
          <a:p>
            <a:endParaRPr lang="ru-RU" b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Информацию следует считать особым видом ресурса – запасом неких знаний о материальных предметах, об их энергетических, структурных и других характеристиках предмета.</a:t>
            </a:r>
          </a:p>
          <a:p>
            <a:endParaRPr lang="ru-RU" b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Современное общество испытывает потребность в моментальном получении информации. Компьютерные, коммуникационные технологии предоставляют человеку такую возможность. </a:t>
            </a:r>
          </a:p>
          <a:p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Для бесперебойной, слаженной работы всех систем процесса постоянно требуются специалисты.</a:t>
            </a:r>
          </a:p>
          <a:p>
            <a:endParaRPr lang="ru-RU" b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b="0" dirty="0" smtClean="0">
                <a:solidFill>
                  <a:srgbClr val="1D1D1B"/>
                </a:solidFill>
                <a:effectLst/>
                <a:latin typeface="robotoregular"/>
              </a:rPr>
              <a:t>Специалистов, так или иначе связанных с информационными технологиями, великое множество: Системные администраторы, IT – разработчики, программисты, веб-дизайнеры, контент – менеджеры.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8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8948" y="2483536"/>
            <a:ext cx="3579542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ТЕСТ</a:t>
            </a:r>
            <a:endParaRPr lang="ru-RU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6785" y="585661"/>
            <a:ext cx="4557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strike="sngStrike" dirty="0" smtClean="0">
                <a:solidFill>
                  <a:schemeClr val="accent6">
                    <a:lumMod val="75000"/>
                  </a:schemeClr>
                </a:solidFill>
                <a:effectLst/>
                <a:latin typeface="robotolight"/>
              </a:rPr>
              <a:t>Зачеркните</a:t>
            </a:r>
            <a:r>
              <a:rPr lang="ru-RU" sz="2400" b="0" i="0" dirty="0" smtClean="0">
                <a:solidFill>
                  <a:srgbClr val="1D1D1B"/>
                </a:solidFill>
                <a:effectLst/>
                <a:latin typeface="robotolight"/>
              </a:rPr>
              <a:t> понятия, которые </a:t>
            </a:r>
            <a:r>
              <a:rPr lang="ru-RU" sz="2400" b="1" i="0" u="sng" dirty="0" smtClean="0">
                <a:solidFill>
                  <a:srgbClr val="1D1D1B"/>
                </a:solidFill>
                <a:effectLst/>
                <a:latin typeface="robotolight"/>
              </a:rPr>
              <a:t>не являются </a:t>
            </a:r>
            <a:r>
              <a:rPr lang="ru-RU" sz="2400" b="0" i="0" dirty="0" smtClean="0">
                <a:solidFill>
                  <a:srgbClr val="1D1D1B"/>
                </a:solidFill>
                <a:effectLst/>
                <a:latin typeface="robotolight"/>
              </a:rPr>
              <a:t>формой энергии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874" y="2062965"/>
            <a:ext cx="352006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0" dirty="0" smtClean="0">
                <a:solidFill>
                  <a:srgbClr val="262626"/>
                </a:solidFill>
                <a:effectLst/>
                <a:latin typeface="robotoregular"/>
              </a:rPr>
              <a:t>Тепловая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dirty="0" smtClean="0">
                <a:solidFill>
                  <a:srgbClr val="262626"/>
                </a:solidFill>
                <a:effectLst/>
                <a:latin typeface="robotoregular"/>
              </a:rPr>
              <a:t>Техническая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dirty="0" smtClean="0">
                <a:solidFill>
                  <a:srgbClr val="262626"/>
                </a:solidFill>
                <a:effectLst/>
                <a:latin typeface="robotoregular"/>
              </a:rPr>
              <a:t>Строительная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dirty="0" smtClean="0">
                <a:solidFill>
                  <a:srgbClr val="262626"/>
                </a:solidFill>
                <a:effectLst/>
                <a:latin typeface="robotoregular"/>
              </a:rPr>
              <a:t>Световая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dirty="0" smtClean="0">
                <a:solidFill>
                  <a:srgbClr val="262626"/>
                </a:solidFill>
                <a:effectLst/>
                <a:latin typeface="robotoregular"/>
              </a:rPr>
              <a:t>Машинная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dirty="0" smtClean="0">
                <a:solidFill>
                  <a:srgbClr val="262626"/>
                </a:solidFill>
                <a:effectLst/>
                <a:latin typeface="robotoregular"/>
              </a:rPr>
              <a:t>Кинетическая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dirty="0" smtClean="0">
                <a:solidFill>
                  <a:srgbClr val="262626"/>
                </a:solidFill>
                <a:effectLst/>
                <a:latin typeface="robotoregular"/>
              </a:rPr>
              <a:t>Природная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0" dirty="0" smtClean="0">
                <a:solidFill>
                  <a:srgbClr val="262626"/>
                </a:solidFill>
                <a:effectLst/>
                <a:latin typeface="robotoregular"/>
              </a:rPr>
              <a:t>Электрическая</a:t>
            </a:r>
            <a:endParaRPr lang="ru-RU" sz="2800" b="0" dirty="0">
              <a:solidFill>
                <a:srgbClr val="262626"/>
              </a:solidFill>
              <a:effectLst/>
              <a:latin typeface="robotoregular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7268" y="585661"/>
            <a:ext cx="689517" cy="7301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52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571" y="752927"/>
            <a:ext cx="7136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1D1D1B"/>
                </a:solidFill>
                <a:effectLst/>
                <a:latin typeface="robotolight"/>
              </a:rPr>
              <a:t>Установите соответствие вида энергии </a:t>
            </a:r>
          </a:p>
          <a:p>
            <a:pPr algn="ctr"/>
            <a:r>
              <a:rPr lang="ru-RU" sz="2400" b="1" i="0" dirty="0" smtClean="0">
                <a:solidFill>
                  <a:srgbClr val="1D1D1B"/>
                </a:solidFill>
                <a:effectLst/>
                <a:latin typeface="robotolight"/>
              </a:rPr>
              <a:t>с бытовым прибором.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5746" y="2282423"/>
            <a:ext cx="41445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robotoregular"/>
              </a:rPr>
              <a:t>Механическая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robotoregular"/>
              </a:rPr>
              <a:t>Световая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robotoregular"/>
              </a:rPr>
              <a:t>Тепловая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robotoregular"/>
              </a:rPr>
              <a:t>Электромагнитная</a:t>
            </a:r>
            <a:endParaRPr lang="ru-RU" sz="2800" b="1" i="0" dirty="0">
              <a:solidFill>
                <a:srgbClr val="000000"/>
              </a:solidFill>
              <a:effectLst/>
              <a:latin typeface="roboto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60528" y="2282424"/>
            <a:ext cx="3334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robotoregular"/>
              </a:rPr>
              <a:t> Электроплита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robotoregular"/>
              </a:rPr>
              <a:t> Вентилятор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robotoregular"/>
              </a:rPr>
              <a:t> Телевизор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2800" b="1" i="0" dirty="0" smtClean="0">
                <a:solidFill>
                  <a:srgbClr val="000000"/>
                </a:solidFill>
                <a:effectLst/>
                <a:latin typeface="robotoregular"/>
              </a:rPr>
              <a:t> Торшер</a:t>
            </a:r>
            <a:endParaRPr lang="ru-RU" sz="2800" b="1" i="0" dirty="0">
              <a:solidFill>
                <a:srgbClr val="000000"/>
              </a:solidFill>
              <a:effectLst/>
              <a:latin typeface="robotoregular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286942" y="576331"/>
            <a:ext cx="689517" cy="7301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74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319" y="719919"/>
            <a:ext cx="7805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1D1D1B"/>
                </a:solidFill>
                <a:effectLst/>
                <a:latin typeface="robotolight"/>
              </a:rPr>
              <a:t>Выпишите возобновляемые источники энергии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69796" y="1785965"/>
            <a:ext cx="3980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Биомасса растений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Нефть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Природный газ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Геотермальное тепло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Солнечная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Ядерная энергия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Энергия ветра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Природный газ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Энергия воды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0" dirty="0" smtClean="0">
                <a:solidFill>
                  <a:srgbClr val="262626"/>
                </a:solidFill>
                <a:effectLst/>
                <a:latin typeface="robotoregular"/>
              </a:rPr>
              <a:t>Уголь</a:t>
            </a:r>
            <a:endParaRPr lang="ru-RU" sz="2400" b="0" dirty="0">
              <a:solidFill>
                <a:srgbClr val="262626"/>
              </a:solidFill>
              <a:effectLst/>
              <a:latin typeface="robotoregular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7268" y="585661"/>
            <a:ext cx="689517" cy="7301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6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32235" y="3220722"/>
            <a:ext cx="46653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ru-RU" sz="2800" b="0" i="0" dirty="0" smtClean="0">
                <a:solidFill>
                  <a:srgbClr val="1D1D1B"/>
                </a:solidFill>
                <a:effectLst/>
                <a:latin typeface="robotoregular"/>
              </a:rPr>
              <a:t>Атомная станция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2800" b="0" i="0" dirty="0" smtClean="0">
                <a:solidFill>
                  <a:srgbClr val="1D1D1B"/>
                </a:solidFill>
                <a:effectLst/>
                <a:latin typeface="robotoregular"/>
              </a:rPr>
              <a:t>Гидроэлектростанция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2800" b="0" i="0" dirty="0" smtClean="0">
                <a:solidFill>
                  <a:srgbClr val="1D1D1B"/>
                </a:solidFill>
                <a:effectLst/>
                <a:latin typeface="robotoregular"/>
              </a:rPr>
              <a:t>Солнечная батарея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2800" b="0" i="0" dirty="0" smtClean="0">
                <a:solidFill>
                  <a:srgbClr val="1D1D1B"/>
                </a:solidFill>
                <a:effectLst/>
                <a:latin typeface="robotoregular"/>
              </a:rPr>
              <a:t>Ветряк</a:t>
            </a:r>
            <a:endParaRPr lang="ru-RU" sz="2800" b="0" i="0" dirty="0">
              <a:solidFill>
                <a:srgbClr val="1D1D1B"/>
              </a:solidFill>
              <a:effectLst/>
              <a:latin typeface="robotoregular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71396" y="2046514"/>
            <a:ext cx="5553657" cy="3960652"/>
            <a:chOff x="771396" y="2046514"/>
            <a:chExt cx="5553657" cy="3960652"/>
          </a:xfrm>
        </p:grpSpPr>
        <p:pic>
          <p:nvPicPr>
            <p:cNvPr id="10242" name="Picture 2" descr="https://resh.edu.ru/uploads/lesson_extract/7080/20200114144059/OEBPS/objects/t_tech_6_5_5/5da9c23ae2002477580fccff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96" y="2046514"/>
              <a:ext cx="238125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s://resh.edu.ru/uploads/lesson_extract/7080/20200114144059/OEBPS/objects/t_tech_6_5_5/5da9c23ae2002477580fcd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96" y="4406966"/>
              <a:ext cx="238125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https://resh.edu.ru/uploads/lesson_extract/7080/20200114144059/OEBPS/objects/t_tech_6_5_5/5da9c23ae2002477580fcd0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9828" y="2139821"/>
              <a:ext cx="238125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8" name="Picture 8" descr="https://resh.edu.ru/uploads/lesson_extract/7080/20200114144059/OEBPS/objects/t_tech_6_5_5/5da9c23ae2002477580fccf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3803" y="4416491"/>
              <a:ext cx="238125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733869" y="2046514"/>
              <a:ext cx="418777" cy="3887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33868" y="4416491"/>
              <a:ext cx="418777" cy="3887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904170" y="4416491"/>
              <a:ext cx="418777" cy="3887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822301" y="2139821"/>
              <a:ext cx="418777" cy="3887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3044372" y="411970"/>
            <a:ext cx="689517" cy="7301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20677" y="546230"/>
            <a:ext cx="5929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1D1D1B"/>
                </a:solidFill>
                <a:effectLst/>
                <a:latin typeface="robotolight"/>
              </a:rPr>
              <a:t>Расставьте подписи к изображениям.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692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1125" y="1632288"/>
            <a:ext cx="93821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smtClean="0">
                <a:solidFill>
                  <a:srgbClr val="1D1D1B"/>
                </a:solidFill>
                <a:effectLst/>
                <a:latin typeface="robotolight"/>
              </a:rPr>
              <a:t>Цели и задачи</a:t>
            </a:r>
          </a:p>
          <a:p>
            <a:r>
              <a:rPr lang="ru-RU" sz="2400" b="1" i="0" smtClean="0">
                <a:solidFill>
                  <a:srgbClr val="1D1D1B"/>
                </a:solidFill>
                <a:effectLst/>
                <a:latin typeface="robotobold"/>
              </a:rPr>
              <a:t>Цель:</a:t>
            </a:r>
            <a:r>
              <a:rPr lang="ru-RU" sz="2400" b="0" i="0" smtClean="0">
                <a:solidFill>
                  <a:srgbClr val="1D1D1B"/>
                </a:solidFill>
                <a:effectLst/>
                <a:latin typeface="robotoregular"/>
              </a:rPr>
              <a:t> сформировать представление об энергии и информации как о предмете труда.</a:t>
            </a:r>
          </a:p>
          <a:p>
            <a:r>
              <a:rPr lang="ru-RU" sz="2400" b="1" i="0" smtClean="0">
                <a:solidFill>
                  <a:srgbClr val="1D1D1B"/>
                </a:solidFill>
                <a:effectLst/>
                <a:latin typeface="robotobold"/>
              </a:rPr>
              <a:t>Задачи:</a:t>
            </a:r>
            <a:endParaRPr lang="ru-RU" sz="2400" b="0" i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400" b="0" i="0" smtClean="0">
                <a:solidFill>
                  <a:srgbClr val="1D1D1B"/>
                </a:solidFill>
                <a:effectLst/>
                <a:latin typeface="robotoregular"/>
              </a:rPr>
              <a:t>- познакомить с различными видами энергии;</a:t>
            </a:r>
          </a:p>
          <a:p>
            <a:r>
              <a:rPr lang="ru-RU" sz="2400" b="0" i="0" smtClean="0">
                <a:solidFill>
                  <a:srgbClr val="1D1D1B"/>
                </a:solidFill>
                <a:effectLst/>
                <a:latin typeface="robotoregular"/>
              </a:rPr>
              <a:t>- познакомить с характеристиками, которыми обладает информация.</a:t>
            </a:r>
            <a:endParaRPr lang="ru-RU" sz="2400" b="0" i="0" dirty="0">
              <a:solidFill>
                <a:srgbClr val="1D1D1B"/>
              </a:solidFill>
              <a:effectLst/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0782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817011"/>
            <a:ext cx="10543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robotoregular"/>
              </a:rPr>
              <a:t>Полнотой </a:t>
            </a:r>
            <a:r>
              <a:rPr lang="ru-RU" sz="2000" b="1" dirty="0" smtClean="0">
                <a:solidFill>
                  <a:srgbClr val="262626"/>
                </a:solidFill>
                <a:effectLst/>
                <a:latin typeface="robotoregular"/>
              </a:rPr>
              <a:t>– исчерпывающе характеризовать отражаемый объект или процесс.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robotoregular"/>
              </a:rPr>
              <a:t>Актуальностью</a:t>
            </a:r>
            <a:r>
              <a:rPr lang="ru-RU" sz="2000" b="1" dirty="0" smtClean="0">
                <a:solidFill>
                  <a:srgbClr val="262626"/>
                </a:solidFill>
                <a:effectLst/>
                <a:latin typeface="robotoregular"/>
              </a:rPr>
              <a:t> – соответствовать нуждам потребителя в данный момент времени.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robotoregular"/>
              </a:rPr>
              <a:t>Важностью</a:t>
            </a:r>
            <a:r>
              <a:rPr lang="ru-RU" sz="2000" b="1" dirty="0" smtClean="0">
                <a:solidFill>
                  <a:srgbClr val="262626"/>
                </a:solidFill>
                <a:effectLst/>
                <a:latin typeface="robotoregular"/>
              </a:rPr>
              <a:t> – быть только значимой для потребителя.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robotoregular"/>
              </a:rPr>
              <a:t>Достоверностью</a:t>
            </a:r>
            <a:r>
              <a:rPr lang="ru-RU" sz="2000" b="1" dirty="0" smtClean="0">
                <a:solidFill>
                  <a:srgbClr val="262626"/>
                </a:solidFill>
                <a:effectLst/>
                <a:latin typeface="robotoregular"/>
              </a:rPr>
              <a:t> – не иметь скрытых ошибок.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effectLst/>
                <a:latin typeface="robotoregular"/>
              </a:rPr>
              <a:t>Научностью</a:t>
            </a:r>
            <a:r>
              <a:rPr lang="ru-RU" sz="2000" b="1" dirty="0" smtClean="0">
                <a:solidFill>
                  <a:srgbClr val="262626"/>
                </a:solidFill>
                <a:effectLst/>
                <a:latin typeface="robotoregular"/>
              </a:rPr>
              <a:t> – предоставлять научные или обучающие знания.</a:t>
            </a:r>
            <a:endParaRPr lang="ru-RU" sz="2000" b="1" dirty="0">
              <a:solidFill>
                <a:srgbClr val="262626"/>
              </a:solidFill>
              <a:effectLst/>
              <a:latin typeface="robotoregular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6175" y="514067"/>
            <a:ext cx="9267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b="1" dirty="0" smtClean="0">
                <a:solidFill>
                  <a:srgbClr val="1D1D1B"/>
                </a:solidFill>
                <a:latin typeface="robotolight"/>
              </a:rPr>
              <a:t>Выберите </a:t>
            </a:r>
            <a:r>
              <a:rPr lang="ru-RU" b="1" dirty="0" smtClean="0">
                <a:solidFill>
                  <a:srgbClr val="1D1D1B"/>
                </a:solidFill>
                <a:effectLst/>
                <a:latin typeface="robotolight"/>
              </a:rPr>
              <a:t>правильные ответы.</a:t>
            </a:r>
          </a:p>
          <a:p>
            <a:pPr algn="ctr" fontAlgn="ctr"/>
            <a:r>
              <a:rPr lang="ru-RU" b="1" dirty="0" smtClean="0">
                <a:solidFill>
                  <a:srgbClr val="C00000"/>
                </a:solidFill>
                <a:effectLst/>
                <a:latin typeface="robotolight"/>
              </a:rPr>
              <a:t>Информация должна обладать следующими характеристиками:</a:t>
            </a:r>
            <a:endParaRPr lang="ru-RU" b="1" dirty="0" smtClean="0">
              <a:solidFill>
                <a:srgbClr val="C00000"/>
              </a:solidFill>
              <a:effectLst/>
              <a:latin typeface="robotoligh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40928" y="430215"/>
            <a:ext cx="689517" cy="7301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6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366" y="1713857"/>
            <a:ext cx="961986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robotoregular"/>
              </a:rPr>
              <a:t>1. </a:t>
            </a: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Информация собирается и подвергается контролю?</a:t>
            </a:r>
          </a:p>
          <a:p>
            <a:endParaRPr lang="ru-RU" sz="2400" b="1" i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robotoregular"/>
              </a:rPr>
              <a:t>2.  </a:t>
            </a: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После контроля преобразуется и подвергается сортировке?</a:t>
            </a:r>
          </a:p>
          <a:p>
            <a:endParaRPr lang="ru-RU" sz="2400" b="1" i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robotoregular"/>
              </a:rPr>
              <a:t>3. </a:t>
            </a: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После сортировки информация переноситься на бумажный носитель и передаётся пользователю?</a:t>
            </a:r>
          </a:p>
          <a:p>
            <a:endParaRPr lang="ru-RU" sz="2400" b="1" i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robotoregular"/>
              </a:rPr>
              <a:t>4. </a:t>
            </a: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Информация преобразуется в удобную для восприятия человеком форму – таблицы, графики, схемы?</a:t>
            </a:r>
          </a:p>
          <a:p>
            <a:endParaRPr lang="ru-RU" sz="2400" b="1" i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400" b="1" i="0" dirty="0" smtClean="0">
                <a:solidFill>
                  <a:srgbClr val="333333"/>
                </a:solidFill>
                <a:effectLst/>
                <a:latin typeface="robotoregular"/>
              </a:rPr>
              <a:t>5. </a:t>
            </a:r>
            <a:r>
              <a:rPr lang="ru-RU" sz="2400" b="0" i="0" dirty="0" smtClean="0">
                <a:solidFill>
                  <a:srgbClr val="1D1D1B"/>
                </a:solidFill>
                <a:effectLst/>
                <a:latin typeface="robotoregular"/>
              </a:rPr>
              <a:t>Информация передаётся пользователю в требуемой форме?</a:t>
            </a:r>
            <a:endParaRPr lang="ru-RU" sz="2400" b="1" i="0" dirty="0">
              <a:solidFill>
                <a:srgbClr val="1D1D1B"/>
              </a:solidFill>
              <a:effectLst/>
              <a:latin typeface="robotoregular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40928" y="430215"/>
            <a:ext cx="689517" cy="7301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21429" y="51406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 smtClean="0">
                <a:solidFill>
                  <a:srgbClr val="C00000"/>
                </a:solidFill>
                <a:effectLst/>
                <a:latin typeface="robotolight"/>
              </a:rPr>
              <a:t>Ответьте на вопросы  (Да или Нет)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2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4866" y="430807"/>
            <a:ext cx="9218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 smtClean="0">
                <a:solidFill>
                  <a:srgbClr val="C00000"/>
                </a:solidFill>
                <a:effectLst/>
                <a:latin typeface="robotolight"/>
              </a:rPr>
              <a:t>Что является ресурсом для выработки энергии на электростанции. </a:t>
            </a:r>
            <a:r>
              <a:rPr lang="ru-RU" sz="2400" b="1" dirty="0" smtClean="0">
                <a:effectLst/>
                <a:latin typeface="robotolight"/>
              </a:rPr>
              <a:t>(Подбери соответствие.)</a:t>
            </a:r>
            <a:r>
              <a:rPr lang="ru-RU" sz="2400" b="1" dirty="0" smtClean="0">
                <a:effectLst/>
                <a:latin typeface="robotoregular"/>
              </a:rPr>
              <a:t/>
            </a:r>
            <a:br>
              <a:rPr lang="ru-RU" sz="2400" b="1" dirty="0" smtClean="0">
                <a:effectLst/>
                <a:latin typeface="robotoregular"/>
              </a:rPr>
            </a:b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39544" y="4510463"/>
            <a:ext cx="5775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ru-RU" sz="2400" b="1" dirty="0" smtClean="0">
                <a:solidFill>
                  <a:srgbClr val="333333"/>
                </a:solidFill>
                <a:effectLst/>
                <a:latin typeface="robotoregular"/>
              </a:rPr>
              <a:t>Гидроэлектростанция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2400" b="1" dirty="0" smtClean="0">
                <a:solidFill>
                  <a:srgbClr val="333333"/>
                </a:solidFill>
                <a:effectLst/>
                <a:latin typeface="robotoregular"/>
              </a:rPr>
              <a:t>Ветряк</a:t>
            </a:r>
          </a:p>
          <a:p>
            <a:pPr marL="342900" indent="-342900">
              <a:buFont typeface="+mj-lt"/>
              <a:buAutoNum type="alphaUcPeriod"/>
            </a:pPr>
            <a:r>
              <a:rPr lang="ru-RU" sz="2400" b="1" dirty="0" err="1" smtClean="0">
                <a:solidFill>
                  <a:srgbClr val="333333"/>
                </a:solidFill>
                <a:effectLst/>
                <a:latin typeface="robotoregular"/>
              </a:rPr>
              <a:t>Гелиостанция</a:t>
            </a:r>
            <a:endParaRPr lang="ru-RU" sz="2400" b="1" dirty="0" smtClean="0">
              <a:solidFill>
                <a:srgbClr val="333333"/>
              </a:solidFill>
              <a:effectLst/>
              <a:latin typeface="robotoregular"/>
            </a:endParaRPr>
          </a:p>
          <a:p>
            <a:pPr marL="342900" indent="-342900">
              <a:buFont typeface="+mj-lt"/>
              <a:buAutoNum type="alphaUcPeriod"/>
            </a:pPr>
            <a:r>
              <a:rPr lang="ru-RU" sz="2400" b="1" dirty="0" smtClean="0">
                <a:solidFill>
                  <a:srgbClr val="333333"/>
                </a:solidFill>
                <a:effectLst/>
                <a:latin typeface="robotoregular"/>
              </a:rPr>
              <a:t>Геотермальная электростанция</a:t>
            </a:r>
            <a:endParaRPr lang="ru-RU" sz="2400" b="1" dirty="0" smtClean="0">
              <a:solidFill>
                <a:srgbClr val="333333"/>
              </a:solidFill>
              <a:effectLst/>
              <a:latin typeface="robotoregular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3419" y="2649863"/>
            <a:ext cx="55268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2400" b="1" dirty="0" smtClean="0">
                <a:solidFill>
                  <a:srgbClr val="1D1D1B"/>
                </a:solidFill>
                <a:effectLst/>
                <a:latin typeface="robotolight"/>
              </a:rPr>
              <a:t>1 – энергия солнца</a:t>
            </a:r>
          </a:p>
          <a:p>
            <a:pPr fontAlgn="ctr"/>
            <a:r>
              <a:rPr lang="ru-RU" sz="2400" b="1" dirty="0" smtClean="0">
                <a:solidFill>
                  <a:srgbClr val="1D1D1B"/>
                </a:solidFill>
                <a:effectLst/>
                <a:latin typeface="robotolight"/>
              </a:rPr>
              <a:t>2 – энергия воды</a:t>
            </a:r>
          </a:p>
          <a:p>
            <a:pPr fontAlgn="ctr"/>
            <a:r>
              <a:rPr lang="ru-RU" sz="2400" b="1" dirty="0" smtClean="0">
                <a:solidFill>
                  <a:srgbClr val="1D1D1B"/>
                </a:solidFill>
                <a:effectLst/>
                <a:latin typeface="robotolight"/>
              </a:rPr>
              <a:t>3 – тепловая энергии недр Земли</a:t>
            </a:r>
          </a:p>
          <a:p>
            <a:pPr fontAlgn="ctr"/>
            <a:r>
              <a:rPr lang="ru-RU" sz="2400" b="1" dirty="0" smtClean="0">
                <a:solidFill>
                  <a:srgbClr val="1D1D1B"/>
                </a:solidFill>
                <a:effectLst/>
                <a:latin typeface="robotolight"/>
              </a:rPr>
              <a:t>4 – энергия ветра</a:t>
            </a:r>
            <a:endParaRPr lang="ru-RU" sz="2400" b="1" dirty="0" smtClean="0">
              <a:solidFill>
                <a:srgbClr val="1D1D1B"/>
              </a:solidFill>
              <a:effectLst/>
              <a:latin typeface="robotoligh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40928" y="430215"/>
            <a:ext cx="689517" cy="7301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377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2318" y="2204573"/>
            <a:ext cx="30728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robotoregular"/>
              </a:rPr>
              <a:t>Звук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robotoregular"/>
              </a:rPr>
              <a:t>Телеграф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robotoregular"/>
              </a:rPr>
              <a:t>Свет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robotoregular"/>
              </a:rPr>
              <a:t>Телевизор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robotoregular"/>
              </a:rPr>
              <a:t>Тепло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robotoregular"/>
              </a:rPr>
              <a:t>Письмо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robotoregular"/>
              </a:rPr>
              <a:t>Телефон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robotoregular"/>
              </a:rPr>
              <a:t>Общение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b="1" dirty="0" smtClean="0">
                <a:solidFill>
                  <a:srgbClr val="262626"/>
                </a:solidFill>
                <a:effectLst/>
                <a:latin typeface="robotoregular"/>
              </a:rPr>
              <a:t>Радио</a:t>
            </a:r>
            <a:endParaRPr lang="ru-RU" sz="2400" b="1" dirty="0">
              <a:solidFill>
                <a:srgbClr val="262626"/>
              </a:solidFill>
              <a:effectLst/>
              <a:latin typeface="robotoregular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140928" y="430215"/>
            <a:ext cx="689517" cy="73018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6237" y="195141"/>
            <a:ext cx="6907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 smtClean="0">
                <a:solidFill>
                  <a:srgbClr val="C00000"/>
                </a:solidFill>
                <a:effectLst/>
                <a:latin typeface="robotolight"/>
              </a:rPr>
              <a:t>Выбери понятия, которые относятся к техническим средствам передачи информации.</a:t>
            </a:r>
            <a:endParaRPr lang="ru-RU" sz="2400" b="1" dirty="0" smtClean="0">
              <a:solidFill>
                <a:srgbClr val="C00000"/>
              </a:solidFill>
              <a:effectLst/>
              <a:latin typeface="robotolight"/>
            </a:endParaRPr>
          </a:p>
        </p:txBody>
      </p:sp>
    </p:spTree>
    <p:extLst>
      <p:ext uri="{BB962C8B-B14F-4D97-AF65-F5344CB8AC3E}">
        <p14:creationId xmlns:p14="http://schemas.microsoft.com/office/powerpoint/2010/main" val="17701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149" y="1443841"/>
            <a:ext cx="10258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1D1D1B"/>
                </a:solidFill>
                <a:effectLst/>
                <a:latin typeface="robotolight"/>
              </a:rPr>
              <a:t>Узнаем, научимся, сможем</a:t>
            </a:r>
          </a:p>
          <a:p>
            <a:r>
              <a:rPr lang="ru-RU" b="1" i="0" dirty="0" smtClean="0">
                <a:solidFill>
                  <a:srgbClr val="1D1D1B"/>
                </a:solidFill>
                <a:effectLst/>
                <a:latin typeface="robotobold"/>
              </a:rPr>
              <a:t>На уроке</a:t>
            </a:r>
            <a:endParaRPr lang="ru-RU" b="0" i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b="1" i="0" dirty="0" smtClean="0">
                <a:solidFill>
                  <a:srgbClr val="1D1D1B"/>
                </a:solidFill>
                <a:effectLst/>
                <a:latin typeface="robotobold"/>
              </a:rPr>
              <a:t>мы узнаем:</a:t>
            </a:r>
            <a:endParaRPr lang="ru-RU" b="0" i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- какие виды энергии существуют;</a:t>
            </a:r>
          </a:p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- какими характеристиками обладает информация;</a:t>
            </a:r>
          </a:p>
          <a:p>
            <a:r>
              <a:rPr lang="ru-RU" b="1" i="0" dirty="0" smtClean="0">
                <a:solidFill>
                  <a:srgbClr val="1D1D1B"/>
                </a:solidFill>
                <a:effectLst/>
                <a:latin typeface="robotobold"/>
              </a:rPr>
              <a:t>мы научимся:</a:t>
            </a:r>
            <a:endParaRPr lang="ru-RU" b="0" i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- характеризовать энергию как предмет труда;</a:t>
            </a:r>
          </a:p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- характеризовать информацию как предмет труда;</a:t>
            </a:r>
          </a:p>
          <a:p>
            <a:r>
              <a:rPr lang="ru-RU" b="1" i="0" dirty="0" smtClean="0">
                <a:solidFill>
                  <a:srgbClr val="1D1D1B"/>
                </a:solidFill>
                <a:effectLst/>
                <a:latin typeface="robotobold"/>
              </a:rPr>
              <a:t>мы сможем:</a:t>
            </a:r>
            <a:endParaRPr lang="ru-RU" b="0" i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– применять технологии получения, представления, преобразования и использования информации из различных источников;</a:t>
            </a:r>
          </a:p>
          <a:p>
            <a:r>
              <a:rPr lang="ru-RU" b="0" i="0" dirty="0" smtClean="0">
                <a:solidFill>
                  <a:srgbClr val="1D1D1B"/>
                </a:solidFill>
                <a:effectLst/>
                <a:latin typeface="robotoregular"/>
              </a:rPr>
              <a:t>– отбирать и анализировать различные виды информации.</a:t>
            </a:r>
            <a:endParaRPr lang="ru-RU" b="0" i="0" dirty="0">
              <a:solidFill>
                <a:srgbClr val="1D1D1B"/>
              </a:solidFill>
              <a:effectLst/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29681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9652" y="6931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dirty="0" smtClean="0">
                <a:solidFill>
                  <a:srgbClr val="1D1D1B"/>
                </a:solidFill>
                <a:effectLst/>
                <a:latin typeface="robotolight"/>
              </a:rPr>
              <a:t>Энергия и информация как предметы труда</a:t>
            </a:r>
          </a:p>
          <a:p>
            <a:pPr algn="ctr" fontAlgn="ctr"/>
            <a:r>
              <a:rPr lang="ru-RU" b="0" i="0" dirty="0" smtClean="0">
                <a:solidFill>
                  <a:srgbClr val="1D1D1B"/>
                </a:solidFill>
                <a:effectLst/>
                <a:latin typeface="robotolight"/>
              </a:rPr>
              <a:t>Какие изображения относятся к возобновляемым источникам энергии, а какие к </a:t>
            </a:r>
            <a:r>
              <a:rPr lang="ru-RU" b="0" i="0" dirty="0" err="1" smtClean="0">
                <a:solidFill>
                  <a:srgbClr val="1D1D1B"/>
                </a:solidFill>
                <a:effectLst/>
                <a:latin typeface="robotolight"/>
              </a:rPr>
              <a:t>невозобновляемым</a:t>
            </a:r>
            <a:r>
              <a:rPr lang="ru-RU" b="0" i="0" dirty="0" smtClean="0">
                <a:solidFill>
                  <a:srgbClr val="1D1D1B"/>
                </a:solidFill>
                <a:effectLst/>
                <a:latin typeface="robotolight"/>
              </a:rPr>
              <a:t>? Распределите картинки по соответствующим группам.</a:t>
            </a:r>
            <a:endParaRPr lang="ru-RU" b="0" i="0" dirty="0">
              <a:solidFill>
                <a:srgbClr val="1D1D1B"/>
              </a:solidFill>
              <a:effectLst/>
              <a:latin typeface="robotoligh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6813519"/>
              </p:ext>
            </p:extLst>
          </p:nvPr>
        </p:nvGraphicFramePr>
        <p:xfrm>
          <a:off x="419100" y="2594544"/>
          <a:ext cx="11277600" cy="1092559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3612592141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674148273"/>
                    </a:ext>
                  </a:extLst>
                </a:gridCol>
              </a:tblGrid>
              <a:tr h="481006"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 smtClean="0">
                          <a:solidFill>
                            <a:srgbClr val="32D7C0"/>
                          </a:solidFill>
                          <a:effectLst/>
                          <a:latin typeface="robotolight"/>
                        </a:rPr>
                        <a:t>Возобновляемые </a:t>
                      </a:r>
                      <a:r>
                        <a:rPr lang="ru-RU" b="1" dirty="0">
                          <a:solidFill>
                            <a:srgbClr val="32D7C0"/>
                          </a:solidFill>
                          <a:effectLst/>
                          <a:latin typeface="robotolight"/>
                        </a:rPr>
                        <a:t>источники энергии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>
                          <a:solidFill>
                            <a:srgbClr val="32D7C0"/>
                          </a:solidFill>
                          <a:effectLst/>
                          <a:latin typeface="robotolight"/>
                        </a:rPr>
                        <a:t>Невозобновляемые источники энергии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782206"/>
                  </a:ext>
                </a:extLst>
              </a:tr>
              <a:tr h="611553">
                <a:tc>
                  <a:txBody>
                    <a:bodyPr/>
                    <a:lstStyle/>
                    <a:p>
                      <a:pPr fontAlgn="t"/>
                      <a:endParaRPr lang="ru-RU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endParaRPr lang="ru-RU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62063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35" t="5782" r="4508" b="7001"/>
          <a:stretch/>
        </p:blipFill>
        <p:spPr>
          <a:xfrm>
            <a:off x="8953499" y="4457906"/>
            <a:ext cx="3381375" cy="239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325" t="10000" r="7006" b="10000"/>
          <a:stretch/>
        </p:blipFill>
        <p:spPr>
          <a:xfrm>
            <a:off x="60910" y="3823359"/>
            <a:ext cx="3036782" cy="207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resh.edu.ru/uploads/lesson_extract/7080/20200114144059/OEBPS/objects/m_tech_6_5_4/5da9c204e2002477580fcc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92" y="4654542"/>
            <a:ext cx="2897318" cy="192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esh.edu.ru/uploads/lesson_extract/7080/20200114144059/OEBPS/objects/m_tech_6_5_4/5da9c204e2002477580fccf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7387"/>
            <a:ext cx="2752725" cy="183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esh.edu.ru/uploads/lesson_extract/7080/20200114144059/OEBPS/objects/m_tech_6_5_4/5da9c204e2002477580fccf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86" y="312402"/>
            <a:ext cx="2539764" cy="1686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sh.edu.ru/uploads/lesson_extract/7080/20200114144059/OEBPS/objects/m_tech_6_5_4/5da9c204e2002477580fccf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74" y="3957856"/>
            <a:ext cx="2892077" cy="199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95301" y="2676525"/>
            <a:ext cx="400050" cy="3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34474" y="2676525"/>
            <a:ext cx="400050" cy="3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60372" y="312402"/>
            <a:ext cx="476251" cy="3807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546603" y="312402"/>
            <a:ext cx="476251" cy="3807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492263" y="4746901"/>
            <a:ext cx="476251" cy="3807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63050" y="4092469"/>
            <a:ext cx="476251" cy="3807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513518" y="4654542"/>
            <a:ext cx="476251" cy="3807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453048" y="5402833"/>
            <a:ext cx="476251" cy="3807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2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9652" y="69314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0" dirty="0" smtClean="0">
                <a:solidFill>
                  <a:srgbClr val="1D1D1B"/>
                </a:solidFill>
                <a:effectLst/>
                <a:latin typeface="robotolight"/>
              </a:rPr>
              <a:t>Энергия и информация как предметы труда</a:t>
            </a:r>
          </a:p>
          <a:p>
            <a:pPr algn="ctr" fontAlgn="ctr"/>
            <a:r>
              <a:rPr lang="ru-RU" b="0" i="0" dirty="0" smtClean="0">
                <a:solidFill>
                  <a:srgbClr val="1D1D1B"/>
                </a:solidFill>
                <a:effectLst/>
                <a:latin typeface="robotolight"/>
              </a:rPr>
              <a:t>Какие изображения относятся к возобновляемым источникам энергии, а какие к </a:t>
            </a:r>
            <a:r>
              <a:rPr lang="ru-RU" b="0" i="0" dirty="0" err="1" smtClean="0">
                <a:solidFill>
                  <a:srgbClr val="1D1D1B"/>
                </a:solidFill>
                <a:effectLst/>
                <a:latin typeface="robotolight"/>
              </a:rPr>
              <a:t>невозобновляемым</a:t>
            </a:r>
            <a:r>
              <a:rPr lang="ru-RU" b="0" i="0" dirty="0" smtClean="0">
                <a:solidFill>
                  <a:srgbClr val="1D1D1B"/>
                </a:solidFill>
                <a:effectLst/>
                <a:latin typeface="robotolight"/>
              </a:rPr>
              <a:t>? Распределите картинки по соответствующим группам.</a:t>
            </a:r>
            <a:endParaRPr lang="ru-RU" b="0" i="0" dirty="0">
              <a:solidFill>
                <a:srgbClr val="1D1D1B"/>
              </a:solidFill>
              <a:effectLst/>
              <a:latin typeface="robotoligh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25321"/>
              </p:ext>
            </p:extLst>
          </p:nvPr>
        </p:nvGraphicFramePr>
        <p:xfrm>
          <a:off x="419100" y="2594544"/>
          <a:ext cx="11277600" cy="1092559"/>
        </p:xfrm>
        <a:graphic>
          <a:graphicData uri="http://schemas.openxmlformats.org/drawingml/2006/table">
            <a:tbl>
              <a:tblPr/>
              <a:tblGrid>
                <a:gridCol w="5638800">
                  <a:extLst>
                    <a:ext uri="{9D8B030D-6E8A-4147-A177-3AD203B41FA5}">
                      <a16:colId xmlns:a16="http://schemas.microsoft.com/office/drawing/2014/main" val="3612592141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2674148273"/>
                    </a:ext>
                  </a:extLst>
                </a:gridCol>
              </a:tblGrid>
              <a:tr h="481006">
                <a:tc>
                  <a:txBody>
                    <a:bodyPr/>
                    <a:lstStyle/>
                    <a:p>
                      <a:pPr algn="ctr" fontAlgn="b"/>
                      <a:r>
                        <a:rPr lang="ru-RU" b="1" dirty="0" smtClean="0">
                          <a:solidFill>
                            <a:srgbClr val="32D7C0"/>
                          </a:solidFill>
                          <a:effectLst/>
                          <a:latin typeface="robotolight"/>
                        </a:rPr>
                        <a:t>Возобновляемые </a:t>
                      </a:r>
                      <a:r>
                        <a:rPr lang="ru-RU" b="1" dirty="0">
                          <a:solidFill>
                            <a:srgbClr val="32D7C0"/>
                          </a:solidFill>
                          <a:effectLst/>
                          <a:latin typeface="robotolight"/>
                        </a:rPr>
                        <a:t>источники энергии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b="1">
                          <a:solidFill>
                            <a:srgbClr val="32D7C0"/>
                          </a:solidFill>
                          <a:effectLst/>
                          <a:latin typeface="robotolight"/>
                        </a:rPr>
                        <a:t>Невозобновляемые источники энергии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782206"/>
                  </a:ext>
                </a:extLst>
              </a:tr>
              <a:tr h="6115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 smtClean="0">
                          <a:effectLst/>
                        </a:rPr>
                        <a:t>3,4,6</a:t>
                      </a:r>
                      <a:endParaRPr lang="ru-RU" sz="2800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800" b="1" dirty="0" smtClean="0">
                          <a:effectLst/>
                        </a:rPr>
                        <a:t>1,2,5</a:t>
                      </a:r>
                      <a:endParaRPr lang="ru-RU" sz="2800" b="1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2D7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62063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35" t="5782" r="4508" b="7001"/>
          <a:stretch/>
        </p:blipFill>
        <p:spPr>
          <a:xfrm>
            <a:off x="8953499" y="4457906"/>
            <a:ext cx="3381375" cy="239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325" t="10000" r="7006" b="10000"/>
          <a:stretch/>
        </p:blipFill>
        <p:spPr>
          <a:xfrm>
            <a:off x="60910" y="3823359"/>
            <a:ext cx="3036782" cy="207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resh.edu.ru/uploads/lesson_extract/7080/20200114144059/OEBPS/objects/m_tech_6_5_4/5da9c204e2002477580fcc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692" y="4654542"/>
            <a:ext cx="2897318" cy="1923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esh.edu.ru/uploads/lesson_extract/7080/20200114144059/OEBPS/objects/m_tech_6_5_4/5da9c204e2002477580fccf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7387"/>
            <a:ext cx="2752725" cy="183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esh.edu.ru/uploads/lesson_extract/7080/20200114144059/OEBPS/objects/m_tech_6_5_4/5da9c204e2002477580fccf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86" y="312402"/>
            <a:ext cx="2539764" cy="1686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resh.edu.ru/uploads/lesson_extract/7080/20200114144059/OEBPS/objects/m_tech_6_5_4/5da9c204e2002477580fccf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74" y="3957856"/>
            <a:ext cx="2892077" cy="1996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95301" y="2676525"/>
            <a:ext cx="400050" cy="3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134474" y="2676525"/>
            <a:ext cx="400050" cy="3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60372" y="312402"/>
            <a:ext cx="476251" cy="3807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546603" y="312402"/>
            <a:ext cx="476251" cy="3807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1492263" y="4746901"/>
            <a:ext cx="476251" cy="3807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163050" y="4092469"/>
            <a:ext cx="476251" cy="3807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513518" y="4654542"/>
            <a:ext cx="476251" cy="3807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453048" y="5402833"/>
            <a:ext cx="476251" cy="38074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1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0128" y="3244334"/>
            <a:ext cx="53419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hlinkClick r:id="rId2"/>
              </a:rPr>
              <a:t>https://resh.edu.ru/subject/lesson/7081/main/289103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TextBox 2">
            <a:hlinkClick r:id="rId2"/>
          </p:cNvPr>
          <p:cNvSpPr txBox="1"/>
          <p:nvPr/>
        </p:nvSpPr>
        <p:spPr>
          <a:xfrm>
            <a:off x="3619500" y="1323975"/>
            <a:ext cx="432435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63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0075" y="989737"/>
            <a:ext cx="109632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1D1D1B"/>
                </a:solidFill>
                <a:effectLst/>
                <a:latin typeface="robotolight"/>
              </a:rPr>
              <a:t>Необходимо запомнить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/>
                <a:latin typeface="robotobold"/>
              </a:rPr>
              <a:t>ВАЖНО!</a:t>
            </a:r>
            <a:endParaRPr lang="ru-RU" sz="2000" b="0" i="0" dirty="0" smtClean="0">
              <a:solidFill>
                <a:srgbClr val="1D1D1B"/>
              </a:solidFill>
              <a:effectLst/>
              <a:latin typeface="robotoregular"/>
            </a:endParaRPr>
          </a:p>
          <a:p>
            <a:r>
              <a:rPr lang="ru-RU" sz="2000" b="0" i="0" dirty="0" smtClean="0">
                <a:solidFill>
                  <a:srgbClr val="1D1D1B"/>
                </a:solidFill>
                <a:effectLst/>
                <a:latin typeface="robotoregular"/>
              </a:rPr>
              <a:t>Предметы труда в некоторых видах производств не всегда имеют материальную природу. </a:t>
            </a:r>
          </a:p>
          <a:p>
            <a:r>
              <a:rPr lang="ru-RU" sz="2000" b="0" i="0" dirty="0" smtClean="0">
                <a:solidFill>
                  <a:srgbClr val="1D1D1B"/>
                </a:solidFill>
                <a:effectLst/>
                <a:latin typeface="robotoregular"/>
              </a:rPr>
              <a:t>Таковыми являются энергия и информация. При их производстве особенным будет и продукт труда.</a:t>
            </a:r>
            <a:endParaRPr lang="ru-RU" sz="2000" b="0" i="0" dirty="0">
              <a:solidFill>
                <a:srgbClr val="1D1D1B"/>
              </a:solidFill>
              <a:effectLst/>
              <a:latin typeface="robotoregular"/>
            </a:endParaRPr>
          </a:p>
        </p:txBody>
      </p:sp>
    </p:spTree>
    <p:extLst>
      <p:ext uri="{BB962C8B-B14F-4D97-AF65-F5344CB8AC3E}">
        <p14:creationId xmlns:p14="http://schemas.microsoft.com/office/powerpoint/2010/main" val="6138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1028" y="624959"/>
            <a:ext cx="4444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1D1D1B"/>
                </a:solidFill>
                <a:effectLst/>
                <a:latin typeface="robotolight"/>
              </a:rPr>
              <a:t>Возобновляемые источники энергии</a:t>
            </a:r>
            <a:endParaRPr lang="ru-RU" b="1" dirty="0">
              <a:solidFill>
                <a:srgbClr val="1D1D1B"/>
              </a:solidFill>
              <a:effectLst/>
              <a:latin typeface="robotolight"/>
            </a:endParaRPr>
          </a:p>
        </p:txBody>
      </p:sp>
      <p:pic>
        <p:nvPicPr>
          <p:cNvPr id="3074" name="Picture 2" descr="https://resh.edu.ru/subject/lesson/7080/main/257460/i/images/tech_6_05_i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9" y="1312861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47794" y="1859735"/>
            <a:ext cx="2800350" cy="7199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 ветра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s://resh.edu.ru/subject/lesson/7080/main/257460/i/images/tech_6_05_ie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013" y="131286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resh.edu.ru/subject/lesson/7080/main/257460/i/images/tech_6_05_ie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58" y="131286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resh.edu.ru/subject/lesson/7080/main/257460/i/images/tech_6_05_ie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28" y="407762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resh.edu.ru/subject/lesson/7080/main/257460/i/images/tech_6_05_ie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74" y="4077628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841199" y="2849944"/>
            <a:ext cx="2800350" cy="7199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Гидроэнергия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28712" y="2885916"/>
            <a:ext cx="2800350" cy="7199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энергия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35838" y="5685046"/>
            <a:ext cx="2800350" cy="7199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Геотермальная энергия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28883" y="5685046"/>
            <a:ext cx="2800350" cy="71995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 волн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85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00117 0.1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8.33333E-7 -0.21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0208 -0.222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00013 -0.221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1.11022E-16 -0.218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1386</Words>
  <Application>Microsoft Office PowerPoint</Application>
  <PresentationFormat>Широкоэкранный</PresentationFormat>
  <Paragraphs>215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robotobold</vt:lpstr>
      <vt:lpstr>robotolight</vt:lpstr>
      <vt:lpstr>robotoregular</vt:lpstr>
      <vt:lpstr>Wingdings</vt:lpstr>
      <vt:lpstr>Тема Office</vt:lpstr>
      <vt:lpstr>Энергия и информация как предметы труда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Энергия и информация как предметы труда </dc:title>
  <dc:creator>Пользователь</dc:creator>
  <cp:lastModifiedBy>Пользователь</cp:lastModifiedBy>
  <cp:revision>19</cp:revision>
  <dcterms:created xsi:type="dcterms:W3CDTF">2021-09-26T16:46:15Z</dcterms:created>
  <dcterms:modified xsi:type="dcterms:W3CDTF">2021-09-26T21:02:15Z</dcterms:modified>
</cp:coreProperties>
</file>