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</p:sldMasterIdLst>
  <p:sldIdLst>
    <p:sldId id="262" r:id="rId4"/>
    <p:sldId id="257" r:id="rId5"/>
    <p:sldId id="293" r:id="rId6"/>
    <p:sldId id="271" r:id="rId7"/>
    <p:sldId id="294" r:id="rId8"/>
    <p:sldId id="265" r:id="rId9"/>
    <p:sldId id="295" r:id="rId10"/>
    <p:sldId id="269" r:id="rId11"/>
    <p:sldId id="266" r:id="rId12"/>
    <p:sldId id="267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театр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B8993FE-58AC-4BCE-BC7A-A2B1477F228D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6B9699-62C2-4365-9095-B24A89BC7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56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90954-038D-4697-9AB8-DEAC59A6C245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6333-C3F4-4CF9-A735-59A01EBE8F5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11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852C3-C307-43F1-8CD1-920EF5887C6A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D325B-051B-4167-B4A3-CDCBDDAFC02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40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AF043-CA0C-48BF-95CB-976CFC1B8138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4B776-348B-4E0C-8480-6F87D2E310E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B99E4-124B-4B77-807D-97FBB145268B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E0F2A78-0C4A-466C-89E5-9E87445ADD4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30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E3789-C7EC-4C2D-BD56-D34112157CFF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83F3-7CCA-42FB-A75E-68077C2CC27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3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0363-1789-4CAF-951C-B697EECCC2BE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79F99-6EE4-4AE1-9E43-4F7C37EF0C3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66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631A514-5B4C-422D-9DAA-EB9D559A5961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625D786-01D7-4BC4-82D1-EC0331327DA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29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A058D8E-B6ED-4D07-81EB-BAEE9725D3E1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3D064EB-B296-4CE8-BAE4-AE6438933BB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87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C67CF-9583-476B-A8AC-D31CD037BAB4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B658-4FE0-44C0-A53A-1DA24360838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80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7A1A1-3482-48FD-AB1A-6FD2388A2267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8E7B0-A2CB-474D-B24B-CB01201413D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71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B8993FE-58AC-4BCE-BC7A-A2B1477F228D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6B9699-62C2-4365-9095-B24A89BC7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53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90954-038D-4697-9AB8-DEAC59A6C245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6333-C3F4-4CF9-A735-59A01EBE8F5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81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852C3-C307-43F1-8CD1-920EF5887C6A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D325B-051B-4167-B4A3-CDCBDDAFC02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1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AF043-CA0C-48BF-95CB-976CFC1B8138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4B776-348B-4E0C-8480-6F87D2E310E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83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B99E4-124B-4B77-807D-97FBB145268B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E0F2A78-0C4A-466C-89E5-9E87445ADD4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12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E3789-C7EC-4C2D-BD56-D34112157CFF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83F3-7CCA-42FB-A75E-68077C2CC27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40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0363-1789-4CAF-951C-B697EECCC2BE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79F99-6EE4-4AE1-9E43-4F7C37EF0C3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63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631A514-5B4C-422D-9DAA-EB9D559A5961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625D786-01D7-4BC4-82D1-EC0331327DA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61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393" y="0"/>
            <a:ext cx="912921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A058D8E-B6ED-4D07-81EB-BAEE9725D3E1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3D064EB-B296-4CE8-BAE4-AE6438933BB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36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C67CF-9583-476B-A8AC-D31CD037BAB4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B658-4FE0-44C0-A53A-1DA24360838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33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7A1A1-3482-48FD-AB1A-6FD2388A2267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07.11.2018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8E7B0-A2CB-474D-B24B-CB01201413D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0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36606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D2B59-4894-41B0-B9B8-BC15A2569D92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1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52" r:id="rId6"/>
    <p:sldLayoutId id="2147483654" r:id="rId7"/>
    <p:sldLayoutId id="2147483661" r:id="rId8"/>
    <p:sldLayoutId id="2147483655" r:id="rId9"/>
    <p:sldLayoutId id="214748365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78ADC-8BE8-49C9-9871-3331DD0E1B74}" type="datetimeFigureOut">
              <a:rPr lang="ru-RU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07.11.2018</a:t>
            </a:fld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CEBA67-F32C-4F37-B7FF-9D393A4668BF}" type="slidenum">
              <a:rPr lang="ru-RU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2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7F80AE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9899B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78ADC-8BE8-49C9-9871-3331DD0E1B74}" type="datetimeFigureOut">
              <a:rPr lang="ru-RU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07.11.2018</a:t>
            </a:fld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CEBA67-F32C-4F37-B7FF-9D393A4668BF}" type="slidenum">
              <a:rPr lang="ru-RU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86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7F80AE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9899B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96552" y="3140968"/>
            <a:ext cx="1007853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Сценография </a:t>
            </a:r>
            <a:endParaRPr lang="ru-RU" sz="4000" b="1" i="1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 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театрально-декорационное </a:t>
            </a:r>
            <a:endParaRPr lang="ru-RU" sz="4000" b="1" i="1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искусство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94421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Декорации должны соответствовать времени и месту действия, жанру спектакля, характеру его героев.</a:t>
            </a:r>
          </a:p>
        </p:txBody>
      </p:sp>
      <p:pic>
        <p:nvPicPr>
          <p:cNvPr id="4098" name="Picture 2" descr="http://www.mir3d.ru/upload/iblock/78b/jujuy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70492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357188" y="214313"/>
            <a:ext cx="8501062" cy="285750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отличие от художника-живописца, который сам диктует законы, по которым он создаёт своё произведение,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сценограф должен играть по правилам, предлагаемым театром,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прежде всего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режиссёром.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Это не значит, что сценограф менее свободен в своём творчестве, нежели живописец.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Каждое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искусство имеет свои творческие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рамки.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pic>
        <p:nvPicPr>
          <p:cNvPr id="13315" name="Picture 2" descr="http://cdn.tele.ru/upload/iblock/95d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09900"/>
            <a:ext cx="5767388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://go4.imgsmail.ru/imgpreview?key=2aae94d7d3a0e0fc&amp;mb=imgdb_preview_4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786188"/>
            <a:ext cx="26431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5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8429625" cy="457200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 современном театре по характеру и способу оформления сцены можно выделить следующие виды декораций: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Живописные декорации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Проектные декорации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Натуралистически-бытовые декорации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Игровые или условные (метафорические) декорации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Архитектурно-конструктивные декорации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62320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8229600" cy="2500313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живописной декорации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основным элементом является рисованное изображение. Чаще всего оно располагается позади играющих актёров и называется задником. Даже объёмные объекты здесь чаще всего плоскостные и рисованные.</a:t>
            </a:r>
          </a:p>
        </p:txBody>
      </p:sp>
      <p:pic>
        <p:nvPicPr>
          <p:cNvPr id="15363" name="Picture 2" descr="http://bualyu.narod.ru/Zhivopis/Mir_iskusstva/Benua/Yarmarka_Eskiz_dekoracii_dlya_Petrushki_I_Straviskogo_191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14625"/>
            <a:ext cx="54070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img2.searchmasterclass.net/uploads/posts/2013-06-06/image_336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786063"/>
            <a:ext cx="30559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image3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9" r="48228"/>
          <a:stretch>
            <a:fillRect/>
          </a:stretch>
        </p:blipFill>
        <p:spPr bwMode="auto">
          <a:xfrm>
            <a:off x="5786438" y="4786313"/>
            <a:ext cx="32004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073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14313" y="0"/>
            <a:ext cx="8786812" cy="314325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Основным элементом 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проекционной декорации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являются оптические или электронно-цифровые проекции на экран или другие плоскости сценического оформления. Появление этих декораций стало следствием вторжения искусства кинематографа и компьютера в сценическое пространство.</a:t>
            </a:r>
          </a:p>
          <a:p>
            <a:endParaRPr lang="ru-RU" smtClean="0"/>
          </a:p>
        </p:txBody>
      </p:sp>
      <p:pic>
        <p:nvPicPr>
          <p:cNvPr id="16387" name="Picture 2" descr="http://eticdesign.ru/wp-content/themes/striking/cache/images/ex010-628x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071813"/>
            <a:ext cx="5929313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image2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6" b="41626"/>
          <a:stretch>
            <a:fillRect/>
          </a:stretch>
        </p:blipFill>
        <p:spPr bwMode="auto">
          <a:xfrm>
            <a:off x="6215063" y="2857500"/>
            <a:ext cx="2706687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image2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3" r="48186"/>
          <a:stretch>
            <a:fillRect/>
          </a:stretch>
        </p:blipFill>
        <p:spPr bwMode="auto">
          <a:xfrm>
            <a:off x="6215063" y="4876800"/>
            <a:ext cx="27892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5929313"/>
            <a:ext cx="63658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Целые проекционные стены, динамический свет и лазеры создают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множество интересных эффектов, усиливающих впечатление от происходящего,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на сценах концертных залов и на стадионах.</a:t>
            </a: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09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715375" cy="3214688"/>
          </a:xfrm>
        </p:spPr>
        <p:txBody>
          <a:bodyPr/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Натуралистически-бытовые декорации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появились гораздо раньше — в конце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X  -начале XX в..  Они возникли как противопоставление и отрицание бутафорски-фальшивого изображения мира на сцене, как следствие развития идей театрального реализма. На подмостках появились самые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натуральные вещи — стулья, комоды, швейные машинки, взятые прямо из жизни.  Они своей безусловностью подчёркивали правду происходящего на сцене.</a:t>
            </a:r>
          </a:p>
          <a:p>
            <a:r>
              <a:rPr lang="ru-RU" smtClean="0"/>
              <a:t> </a:t>
            </a:r>
          </a:p>
          <a:p>
            <a:endParaRPr lang="ru-RU" smtClean="0"/>
          </a:p>
        </p:txBody>
      </p:sp>
      <p:pic>
        <p:nvPicPr>
          <p:cNvPr id="17411" name="Picture 2" descr="image5"/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86188"/>
            <a:ext cx="49291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http://vezdevool.ru/izo/finland/a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 r="11594"/>
          <a:stretch>
            <a:fillRect/>
          </a:stretch>
        </p:blipFill>
        <p:spPr bwMode="auto">
          <a:xfrm>
            <a:off x="5214938" y="3643313"/>
            <a:ext cx="37147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892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8501063" cy="3571875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Противоположностью натуралистической стенографии стало создание зрительного образа спектакля благодаря игровой условности существования предмета на сцене. Любая вещь на сцене или её деталь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приобретает тот смысл, который ей придаёт актер. Например, один и тот же предмет может благодаря отношению к нему актёра восприниматься зрителем то как стол, то как трон или пень. Такие декорации можно назвать игровыми, или условными (метафорическими).</a:t>
            </a:r>
          </a:p>
          <a:p>
            <a:endParaRPr lang="ru-RU" smtClean="0"/>
          </a:p>
        </p:txBody>
      </p:sp>
      <p:pic>
        <p:nvPicPr>
          <p:cNvPr id="18435" name="Picture 2" descr="imag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t="34843" r="61758" b="41927"/>
          <a:stretch>
            <a:fillRect/>
          </a:stretch>
        </p:blipFill>
        <p:spPr bwMode="auto">
          <a:xfrm>
            <a:off x="857250" y="3786188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imag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7" t="50961" r="20145" b="23228"/>
          <a:stretch>
            <a:fillRect/>
          </a:stretch>
        </p:blipFill>
        <p:spPr bwMode="auto">
          <a:xfrm>
            <a:off x="3357563" y="4900613"/>
            <a:ext cx="2643187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imag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7" t="76772"/>
          <a:stretch>
            <a:fillRect/>
          </a:stretch>
        </p:blipFill>
        <p:spPr bwMode="auto">
          <a:xfrm>
            <a:off x="4687888" y="3500438"/>
            <a:ext cx="445611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Прямоугольник 7"/>
          <p:cNvSpPr>
            <a:spLocks noChangeArrowheads="1"/>
          </p:cNvSpPr>
          <p:nvPr/>
        </p:nvSpPr>
        <p:spPr bwMode="auto">
          <a:xfrm>
            <a:off x="1285875" y="5572125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Борт грузовика</a:t>
            </a:r>
            <a:endParaRPr lang="ru-RU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8572500" cy="200025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20-е гг. XX в. появились </a:t>
            </a:r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архитектурно-конструктивные декорации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в которых зрительный образ рождался благодаря созданию и расположению на сцене различных конструкций: от простейших кубов, станков и лестниц до сложных архитектурных построений (чуть ли не зданий).</a:t>
            </a:r>
          </a:p>
          <a:p>
            <a:endParaRPr lang="ru-RU" smtClean="0"/>
          </a:p>
        </p:txBody>
      </p:sp>
      <p:pic>
        <p:nvPicPr>
          <p:cNvPr id="19459" name="Picture 2" descr="http://nkj.ru/upload/iblock/e0c837da86af28b0429a0dfa31735f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57563"/>
            <a:ext cx="258603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www.xurma.ru/wp-content/uploads/2012/12/decoraciy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781300"/>
            <a:ext cx="5715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5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42875" y="285750"/>
            <a:ext cx="8715375" cy="228600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Деление декораций на упомянутые виды достаточно условно. В чистом виде в современных спектаклях они встречаются редко. Чаще всего мы видим их смешение, когда они дополняют друг друга, обогащая язык сценографического искусства.</a:t>
            </a:r>
          </a:p>
          <a:p>
            <a:endParaRPr lang="ru-RU" smtClean="0"/>
          </a:p>
        </p:txBody>
      </p:sp>
      <p:pic>
        <p:nvPicPr>
          <p:cNvPr id="20483" name="Picture 1" descr="image7"/>
          <p:cNvPicPr>
            <a:picLocks noChangeAspect="1" noChangeArrowheads="1"/>
          </p:cNvPicPr>
          <p:nvPr/>
        </p:nvPicPr>
        <p:blipFill>
          <a:blip r:embed="rId2">
            <a:lum bright="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89"/>
          <a:stretch>
            <a:fillRect/>
          </a:stretch>
        </p:blipFill>
        <p:spPr bwMode="auto">
          <a:xfrm>
            <a:off x="214313" y="3000375"/>
            <a:ext cx="36433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" descr="image7"/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5" t="16389"/>
          <a:stretch>
            <a:fillRect/>
          </a:stretch>
        </p:blipFill>
        <p:spPr bwMode="auto">
          <a:xfrm>
            <a:off x="4000500" y="3357563"/>
            <a:ext cx="48926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32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500594" cy="6226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Ви́ктор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Миха́йлович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Васнецо́в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(1848-1926) — русский художник-живописец и архитектор, мастер исторической и фольклорной живописи.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9525"/>
          <a:stretch>
            <a:fillRect/>
          </a:stretch>
        </p:blipFill>
        <p:spPr bwMode="auto">
          <a:xfrm>
            <a:off x="214313" y="642938"/>
            <a:ext cx="43434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53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276872"/>
            <a:ext cx="8242175" cy="4248472"/>
          </a:xfrm>
        </p:spPr>
        <p:txBody>
          <a:bodyPr>
            <a:normAutofit/>
          </a:bodyPr>
          <a:lstStyle/>
          <a:p>
            <a:r>
              <a:rPr lang="ru-RU" sz="1800" b="0" dirty="0"/>
              <a:t> </a:t>
            </a:r>
            <a:r>
              <a:rPr lang="ru-RU" sz="18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1.Понять, какова </a:t>
            </a:r>
            <a:r>
              <a:rPr lang="ru-RU" sz="1800" b="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изображения и доля использования живописно-графических выразительных средств, при создании художественного образа спектакля; </a:t>
            </a:r>
            <a:r>
              <a:rPr lang="ru-RU" sz="18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 </a:t>
            </a:r>
            <a:r>
              <a:rPr lang="ru-RU" sz="1800" b="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с видами сценического оформления; </a:t>
            </a:r>
            <a:r>
              <a:rPr lang="ru-RU" sz="18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совершенствовать </a:t>
            </a:r>
            <a:r>
              <a:rPr lang="ru-RU" sz="1800" b="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художественно-изобразительной деятельности; </a:t>
            </a:r>
            <a:r>
              <a:rPr lang="ru-RU" sz="18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определить </a:t>
            </a:r>
            <a:r>
              <a:rPr lang="ru-RU" sz="1800" b="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  художника  театра в создании спектакля для усиления его эмоционально-образного строя; </a:t>
            </a:r>
            <a:r>
              <a:rPr lang="ru-RU" sz="18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</a:t>
            </a:r>
            <a:r>
              <a:rPr lang="ru-RU" sz="1800" b="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пространственной композиции; </a:t>
            </a:r>
            <a:r>
              <a:rPr lang="ru-RU" sz="18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развивать </a:t>
            </a:r>
            <a:r>
              <a:rPr lang="ru-RU" sz="1800" b="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 культуру, творческую фантазию, воспитание эмоционально – чувственного отношения к произведениям музыкального и изобразительного </a:t>
            </a:r>
            <a:r>
              <a:rPr lang="ru-RU" sz="18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</a:t>
            </a:r>
            <a:r>
              <a:rPr lang="ru-RU" sz="1800" b="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24745"/>
            <a:ext cx="7772400" cy="36003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400" b="1" i="1" cap="all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Цели урока: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Эскиз декорации к опере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Н.А.Римского-Корсакова</a:t>
            </a:r>
            <a:r>
              <a:rPr lang="ru-RU" sz="3200" dirty="0" smtClean="0">
                <a:solidFill>
                  <a:schemeClr val="tx1"/>
                </a:solidFill>
              </a:rPr>
              <a:t> "Снегурочка"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5" descr="C:\Users\Наталья\Desktop\_20111012_1463414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196975"/>
            <a:ext cx="771525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403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85720" y="-71438"/>
            <a:ext cx="8858280" cy="114300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Берендеевка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Эскиз декорации к опере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36613"/>
            <a:ext cx="7715250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985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1142984"/>
            <a:ext cx="4786312" cy="3429024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Лео́н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Никола́евич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Бакст</a:t>
            </a:r>
            <a:r>
              <a:rPr lang="ru-RU" b="1" dirty="0" smtClean="0">
                <a:solidFill>
                  <a:schemeClr val="tx1"/>
                </a:solidFill>
              </a:rPr>
              <a:t> (1866—1924) — российский художник, сценограф, книжный иллюстратор, мастер станковой живописи и театральной графики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3605213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72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39858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4" name="Picture 2" descr="http://sotvori-sebia-sam.ru/wp-content/uploads/2015/02/bak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71500"/>
            <a:ext cx="8478837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0063" y="142875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67500" lnSpcReduction="200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Эскиз декорации к балету «</a:t>
            </a:r>
            <a:r>
              <a:rPr lang="ru-RU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Шехерезада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» </a:t>
            </a:r>
          </a:p>
        </p:txBody>
      </p:sp>
    </p:spTree>
    <p:extLst>
      <p:ext uri="{BB962C8B-B14F-4D97-AF65-F5344CB8AC3E}">
        <p14:creationId xmlns:p14="http://schemas.microsoft.com/office/powerpoint/2010/main" val="4230397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3682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Эскиз декорации к балету "Спящая красавица", 1921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6628" name="AutoShape 2" descr="bakst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6629" name="Picture 4" descr="baks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00100"/>
            <a:ext cx="757237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820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1810"/>
            <a:ext cx="8229600" cy="200223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Задание на урок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Выполнить эскиз декорации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 произведению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5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611560" y="1064298"/>
            <a:ext cx="8229600" cy="242887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отличие от работы художника живописца или графика, работа театрального художника отличается, тем, что он имеет дело не с плоскостью холста или бумаги, а с пространством сцены, в котором создает мир спектакля. Это особый вид художественного творчества.</a:t>
            </a:r>
          </a:p>
          <a:p>
            <a:endParaRPr lang="ru-RU" dirty="0" smtClean="0"/>
          </a:p>
        </p:txBody>
      </p:sp>
      <p:pic>
        <p:nvPicPr>
          <p:cNvPr id="10243" name="Picture 2" descr="http://irkobl.ru/sites/culture/news/foto/18_10_2013/7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3173"/>
            <a:ext cx="4391025" cy="336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farm4.static.flickr.com/3101/3085965771_3711bd5552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90" y="3573016"/>
            <a:ext cx="4895590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6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Сценография 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– это вид художественного творчества, занимающийся оформлением спектакля и созданием его изобразительно-пластического образа, существующего в сценическом времени и пространстве. В спектакле к искусству сценографии относится все, что окружает актера, все, с чем он имеет дело: декорации, костюмы, бутафория, грим, свет.</a:t>
            </a:r>
          </a:p>
        </p:txBody>
      </p:sp>
    </p:spTree>
    <p:extLst>
      <p:ext uri="{BB962C8B-B14F-4D97-AF65-F5344CB8AC3E}">
        <p14:creationId xmlns:p14="http://schemas.microsoft.com/office/powerpoint/2010/main" val="12119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http://www.duetdesign.ru/proekt/dekor/Kontsert/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8772" r="9999" b="7893"/>
          <a:stretch>
            <a:fillRect/>
          </a:stretch>
        </p:blipFill>
        <p:spPr bwMode="auto">
          <a:xfrm>
            <a:off x="2073498" y="548680"/>
            <a:ext cx="48529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http://podelka.ucoz.ru/_nw/9/69519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5"/>
          <a:stretch>
            <a:fillRect/>
          </a:stretch>
        </p:blipFill>
        <p:spPr bwMode="auto">
          <a:xfrm>
            <a:off x="2505298" y="3933056"/>
            <a:ext cx="3989387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6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reelance.ru/img/portfolio/pics/00/10/F0/11101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9967"/>
            <a:ext cx="8229600" cy="430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331640" y="764704"/>
            <a:ext cx="6624736" cy="216309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ворчество сценографа многогранно, оно требует знания дизайна, архитектуры, живописи, технологии, а главное — композиции.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Театральный художник должен решить множество творческих и профессиональных задач: создать костюмы и грим, определить, где и какой будет свет, воплотить на сцене место действия спектакля. </a:t>
            </a:r>
          </a:p>
        </p:txBody>
      </p:sp>
      <p:pic>
        <p:nvPicPr>
          <p:cNvPr id="12291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0375"/>
            <a:ext cx="805973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857250" y="3071813"/>
            <a:ext cx="53451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Сценический образ - особая форма </a:t>
            </a:r>
          </a:p>
          <a:p>
            <a:r>
              <a:rPr lang="ru-RU" dirty="0"/>
              <a:t>отражения действительности средствами</a:t>
            </a:r>
          </a:p>
          <a:p>
            <a:r>
              <a:rPr lang="ru-RU" dirty="0"/>
              <a:t> театрального искусства </a:t>
            </a:r>
            <a:r>
              <a:rPr lang="ru-RU" sz="1600" dirty="0"/>
              <a:t>(живописная роспись,</a:t>
            </a:r>
          </a:p>
          <a:p>
            <a:r>
              <a:rPr lang="ru-RU" sz="1600" dirty="0"/>
              <a:t> реальные вещи, условными композициями, кубами). </a:t>
            </a:r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6215063" y="4714875"/>
            <a:ext cx="265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/>
              <a:t>Место действия в пьесе - лес</a:t>
            </a:r>
          </a:p>
        </p:txBody>
      </p:sp>
    </p:spTree>
    <p:extLst>
      <p:ext uri="{BB962C8B-B14F-4D97-AF65-F5344CB8AC3E}">
        <p14:creationId xmlns:p14="http://schemas.microsoft.com/office/powerpoint/2010/main" val="29354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2808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Прежде чем оформлять реальное пространство сцены, художник театра делает макет декорации, предельно точно изображая в компактном масштабе все детали будущего решения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сцены.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expert.ru/data/public/339173/339196/ural_485_02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3140968"/>
            <a:ext cx="595312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8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52839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Художник формирует "стиль спектакля", то есть задумывает строгое, либо пышное, торжественное, либо веселое оформление.</a:t>
            </a:r>
          </a:p>
        </p:txBody>
      </p:sp>
      <p:pic>
        <p:nvPicPr>
          <p:cNvPr id="3074" name="Picture 2" descr="https://avatars.mds.yandex.net/get-afishanew/35821/d3056eb81cac78eea969c2efc3f97c85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3140968"/>
            <a:ext cx="51485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646</Words>
  <Application>Microsoft Office PowerPoint</Application>
  <PresentationFormat>Экран (4:3)</PresentationFormat>
  <Paragraphs>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Яркая</vt:lpstr>
      <vt:lpstr>1_Яркая</vt:lpstr>
      <vt:lpstr>Презентация PowerPoint</vt:lpstr>
      <vt:lpstr> 1.Понять, какова роль изображения и доля использования живописно-графических выразительных средств, при создании художественного образа спектакля;  2. познакомить учащихся с видами сценического оформления;  3. совершенствовать навыки художественно-изобразительной деятельности;  4. определить роль  художника  театра в создании спектакля для усиления его эмоционально-образного строя;  5. развивать навыки пространственной композиции;  6. развивать информационную культуру, творческую фантазию, воспитание эмоционально – чувственного отношения к произведениям музыкального и изобразительного искусства.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Ви́ктор Миха́йлович Васнецо́в (1848-1926) — русский художник-живописец и архитектор, мастер исторической и фольклорной живописи.</vt:lpstr>
      <vt:lpstr>Эскиз декорации к опере  Н.А.Римского-Корсакова "Снегурочка"</vt:lpstr>
      <vt:lpstr>Берендеевка. Эскиз декорации к опере</vt:lpstr>
      <vt:lpstr>Презентация PowerPoint</vt:lpstr>
      <vt:lpstr>Презентация PowerPoint</vt:lpstr>
      <vt:lpstr>Эскиз декорации к балету "Спящая красавица", 1921</vt:lpstr>
      <vt:lpstr>Задание на урок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Мельпомена</dc:title>
  <dc:creator>Татьяна Ивановна</dc:creator>
  <cp:lastModifiedBy>Анна</cp:lastModifiedBy>
  <cp:revision>22</cp:revision>
  <dcterms:created xsi:type="dcterms:W3CDTF">2015-05-23T04:10:10Z</dcterms:created>
  <dcterms:modified xsi:type="dcterms:W3CDTF">2018-11-07T18:24:23Z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276165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</Properties>
</file>