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6" r:id="rId3"/>
    <p:sldMasterId id="2147483689" r:id="rId4"/>
    <p:sldMasterId id="2147483702" r:id="rId5"/>
    <p:sldMasterId id="2147483715" r:id="rId6"/>
    <p:sldMasterId id="2147483730" r:id="rId7"/>
    <p:sldMasterId id="2147483745" r:id="rId8"/>
  </p:sldMasterIdLst>
  <p:sldIdLst>
    <p:sldId id="256" r:id="rId9"/>
    <p:sldId id="268" r:id="rId10"/>
    <p:sldId id="267" r:id="rId11"/>
    <p:sldId id="269" r:id="rId12"/>
    <p:sldId id="270" r:id="rId13"/>
    <p:sldId id="271" r:id="rId14"/>
    <p:sldId id="272" r:id="rId15"/>
    <p:sldId id="276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4" r:id="rId25"/>
    <p:sldId id="302" r:id="rId26"/>
    <p:sldId id="257" r:id="rId27"/>
    <p:sldId id="258" r:id="rId28"/>
    <p:sldId id="259" r:id="rId29"/>
    <p:sldId id="260" r:id="rId30"/>
    <p:sldId id="263" r:id="rId31"/>
    <p:sldId id="264" r:id="rId32"/>
    <p:sldId id="265" r:id="rId33"/>
    <p:sldId id="266" r:id="rId34"/>
    <p:sldId id="273" r:id="rId35"/>
    <p:sldId id="261" r:id="rId36"/>
    <p:sldId id="262" r:id="rId37"/>
    <p:sldId id="274" r:id="rId38"/>
    <p:sldId id="275" r:id="rId39"/>
    <p:sldId id="293" r:id="rId40"/>
    <p:sldId id="287" r:id="rId41"/>
    <p:sldId id="288" r:id="rId42"/>
    <p:sldId id="289" r:id="rId43"/>
    <p:sldId id="290" r:id="rId44"/>
    <p:sldId id="291" r:id="rId45"/>
    <p:sldId id="292" r:id="rId46"/>
    <p:sldId id="303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F595-18A7-407A-986C-ACA5F180E054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5C19-9C87-4486-8DDE-7F011EAD7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9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F595-18A7-407A-986C-ACA5F180E054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5C19-9C87-4486-8DDE-7F011EAD7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7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F595-18A7-407A-986C-ACA5F180E054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5C19-9C87-4486-8DDE-7F011EAD7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58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92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2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3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4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43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43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9436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437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438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27024D-F29F-4990-86E3-12B8E3FC1EF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2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961D40-D440-4CD7-BDF3-BC06011A1CE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66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DFF4D7-986A-4DC1-99B0-D360EB5AC4A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7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CED152-4BD4-49A9-92AA-184D7228887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03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1B79A3-B327-4EB8-932F-C5AD5C380E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61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D7D854-4033-463C-846B-8A6DA27E6D5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5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7FA709-83EE-4544-BCE8-290FC47CBB1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9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293D5C-CC99-4203-9D1F-357CB3C7FC9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2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F595-18A7-407A-986C-ACA5F180E054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5C19-9C87-4486-8DDE-7F011EAD7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44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D5A738-93CB-4FE3-9848-17A7C04510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1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9E60EC-BA18-4A09-B3BB-C36E672AF8C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95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CF0F5A-C5C3-4A77-9942-FC19E4C91CF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81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A797CB-0240-48BF-9ADF-3CABA383935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819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19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9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9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0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21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1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1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1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1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1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1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1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1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2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2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2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2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2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2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2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2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2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2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3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3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3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3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3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3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3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3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3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3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4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4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4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4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4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4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4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4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4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4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5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5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5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5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5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5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5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5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5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5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6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6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6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6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6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6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6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6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6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6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7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7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7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7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7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7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7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7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7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8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8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8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8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8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8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8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8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8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8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9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9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9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9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9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9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9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9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9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9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0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0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0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0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0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0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0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0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0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0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1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1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1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1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1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1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1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1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1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1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2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2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2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2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2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2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2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2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2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2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3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3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3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3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3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3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3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3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3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3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4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4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4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4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4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34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34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8347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348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349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DE64824-8E14-40B0-B353-86CC0CC560A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73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1C278-AE52-438D-8E83-12AF39C12BA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4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D93C4-D2D5-4425-BB4B-341826CFEBD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21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54D3B-B6DE-4392-97F5-A66394160D4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29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3F3FB-309A-4D46-B0C2-667C8AABDEA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09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D2C4A-22C6-4D5E-89A9-0167E4D7794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5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F595-18A7-407A-986C-ACA5F180E054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5C19-9C87-4486-8DDE-7F011EAD7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006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07EBF-FD09-4897-A03C-73BA4679CCD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36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2BC30-E623-49FC-8EB7-9F1CCBDC90B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F216-DA1B-43E6-AB2B-02209C63C51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26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767F4-E2A7-4ED7-9A00-72F152AAFA6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00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96E48-552B-4219-BF05-3A2032CDE90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5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3A421D14-3022-4446-A158-B205C40DB67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35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24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24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4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4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4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25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25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5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9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39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39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0395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396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397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28161FA-0CD6-44B1-AC82-B8F4BA04628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06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89080-4AC5-467B-ACB9-0B873A7E089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03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18C95-032B-4810-BF24-1ABF922D756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24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81C5E-5E98-4151-B3A1-A1F268BA78E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2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F595-18A7-407A-986C-ACA5F180E054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5C19-9C87-4486-8DDE-7F011EAD7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52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BF5F2-38DC-4B88-A120-62C315827DB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12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A29BB-4372-4AA1-B94E-2ADDA44E6F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7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304F2-BC7D-4803-9D7F-0028052DF45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958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D13C7-E723-4ECA-A5CD-2A53C1E6CFF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85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18D80-48B8-46EA-A3FC-C3C5E243D84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2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64CB-0424-49B7-A6EB-9E774DB57EA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98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75FD2-B5C9-4435-AD7E-5D3907365B7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81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6949DDDA-E2D5-4704-A012-66064A6D4DE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27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7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8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8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8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8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8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8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8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8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8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8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9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9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9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9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9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9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9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9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9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19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0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0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0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0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0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0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0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0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0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0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1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1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1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1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1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1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1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1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1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2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2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2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2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2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3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3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3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3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3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3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3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3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3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4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4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4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4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4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4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4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4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4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4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5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5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5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5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5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5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5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5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5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5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6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6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6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6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6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6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6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6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6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6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7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7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7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7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7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7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7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7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7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7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8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8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8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8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8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8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8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8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8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8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9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9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9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9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9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9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9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9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9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29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0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0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0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0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0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0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0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0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0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0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1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1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1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1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1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1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1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1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1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1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2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2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2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2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2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2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2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2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2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2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3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3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3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3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3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3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3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3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3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3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4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4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4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4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4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4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4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4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4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4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5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5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5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5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5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5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5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5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5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5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6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6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6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6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6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6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6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6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6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6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7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7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7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7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7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7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7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7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7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7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8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8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8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8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8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38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738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38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38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38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39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3CDDA1-2CB0-47AD-9286-70AF32D841E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253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F189BB-0427-47A9-937D-14AE12F1321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4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F595-18A7-407A-986C-ACA5F180E054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5C19-9C87-4486-8DDE-7F011EAD7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983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9E9048-E0FA-42E0-A65A-54BC51AFAEB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37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93B85C-3659-441B-A2E2-6B06F0BB17D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423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8CB420-6D7B-4EF9-8566-100541D40E9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542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0F268C-6207-4C94-87D3-C95657D6692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089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01346F-D1D8-4060-802A-7816B31EC30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909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469B94-8028-41C5-9016-CE1544387E4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867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93807A-BF38-496C-AB81-A640D758813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820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16755B-D2A6-4DAB-9A2A-AC8F2600C30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387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F756D8-D33E-4BEC-97C3-AC909516D1A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843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F54DDD1-F1EA-419E-97FC-C2033235578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5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F595-18A7-407A-986C-ACA5F180E054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5C19-9C87-4486-8DDE-7F011EAD7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297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7347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57348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57349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57350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57351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352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353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grpSp>
                <p:nvGrpSpPr>
                  <p:cNvPr id="57354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57355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b="1" i="1" smtClean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57356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57357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b="1" i="1" smtClean="0">
                          <a:solidFill>
                            <a:srgbClr val="FF0000"/>
                          </a:solidFill>
                          <a:latin typeface="Arial" pitchFamily="34" charset="0"/>
                        </a:endParaRPr>
                      </a:p>
                    </p:txBody>
                  </p:sp>
                  <p:grpSp>
                    <p:nvGrpSpPr>
                      <p:cNvPr id="57358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57359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0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1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2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3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4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5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6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7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8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9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0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1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2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3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4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5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6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7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8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9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0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1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2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3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4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5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6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7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8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9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90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91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92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93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94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57395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5739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39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39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39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0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0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0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0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0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0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0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0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7408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09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0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1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2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3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4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5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6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7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8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9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0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1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2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3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4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5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6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7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8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9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0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1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2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3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4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5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6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7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8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9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40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41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42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43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57444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57445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7446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57447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57448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449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450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451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452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453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454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455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456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57457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5745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745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746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746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746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746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7464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5746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746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746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746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746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57470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7471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7472" name="Rectangle 12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7473" name="Rectangle 1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7474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94416715-C3DC-49CB-AAFC-88936B76CAD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429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D27CE-07B0-40CD-9143-D2793171129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101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40187-A3F3-41BD-A553-E4D8ADB59C0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56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044A2-ECCB-4F8F-A56F-9761619F377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34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187CA-9789-470D-B9EF-30CA756E9C3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80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3A628-BDF9-426F-9F74-DBD1814E0D0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396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F8F45-23C0-48F7-9659-D7CF2F64C76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707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D093A-E602-45F4-84FB-904F7BF2CB9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036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70712-2EA2-4738-8910-46BFB000830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288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B47FE-E921-49A3-9E58-3B01EFD8C03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0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F595-18A7-407A-986C-ACA5F180E054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5C19-9C87-4486-8DDE-7F011EAD7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73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431AC-D082-4F30-BB0B-9BED66D9C19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20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843480F-0D41-4B22-8C3A-28D9E922F64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5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37A652D-26A7-4FAD-AE8F-4C2AB716799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978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8A5236-CFDF-4C38-B1C9-FBFF5DEF706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579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7347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57348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57349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57350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57351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352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353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grpSp>
                <p:nvGrpSpPr>
                  <p:cNvPr id="57354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57355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b="1" i="1" smtClean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57356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57357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b="1" i="1" smtClean="0">
                          <a:solidFill>
                            <a:srgbClr val="FF0000"/>
                          </a:solidFill>
                          <a:latin typeface="Arial" pitchFamily="34" charset="0"/>
                        </a:endParaRPr>
                      </a:p>
                    </p:txBody>
                  </p:sp>
                  <p:grpSp>
                    <p:nvGrpSpPr>
                      <p:cNvPr id="57358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57359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0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1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2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3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4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5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6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7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8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69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0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1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2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3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4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5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6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7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8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79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0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1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2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3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4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5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6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7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8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89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90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91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92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93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394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57395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5739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39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39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39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0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0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0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0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0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0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0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740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7408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09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0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1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2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3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4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5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6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7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8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19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0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1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2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3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4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5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6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7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8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29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0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1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2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3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4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5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6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7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8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39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40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41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42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7443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57444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57445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7446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57447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57448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449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450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451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452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453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454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455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456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57457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57458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7459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7460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7461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7462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7463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7464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57465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7466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7467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7468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7469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57470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7471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7472" name="Rectangle 12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7473" name="Rectangle 1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7474" name="Rectangle 1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94416715-C3DC-49CB-AAFC-88936B76CAD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943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D27CE-07B0-40CD-9143-D2793171129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098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40187-A3F3-41BD-A553-E4D8ADB59C0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602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044A2-ECCB-4F8F-A56F-9761619F377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517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187CA-9789-470D-B9EF-30CA756E9C3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369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3A628-BDF9-426F-9F74-DBD1814E0D0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1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F595-18A7-407A-986C-ACA5F180E054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5C19-9C87-4486-8DDE-7F011EAD7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948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F8F45-23C0-48F7-9659-D7CF2F64C76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603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D093A-E602-45F4-84FB-904F7BF2CB9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978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70712-2EA2-4738-8910-46BFB000830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782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B47FE-E921-49A3-9E58-3B01EFD8C03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161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431AC-D082-4F30-BB0B-9BED66D9C19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088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843480F-0D41-4B22-8C3A-28D9E922F64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531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37A652D-26A7-4FAD-AE8F-4C2AB716799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864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B8A5236-CFDF-4C38-B1C9-FBFF5DEF706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506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CF298-8BE3-46A1-8CF0-F80FA90297A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645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AD845-57DA-4B20-9568-5E9293CE6A7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7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F595-18A7-407A-986C-ACA5F180E054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5C19-9C87-4486-8DDE-7F011EAD7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1502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8AB2F-17C5-472B-BE9D-0ACBA9526CF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780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52ECC-1646-429D-8965-7E5549132FC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597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FA5EB-3F95-4A3C-9261-61DDBDB6E30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356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9568A-F389-4279-B8ED-BE35C4235BE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31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B2C47-E3EA-4584-A2E8-FC13C46B6F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81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F37F0-4959-4ECC-BF8C-F56F7BAC4F8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149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2D185-CE79-4A54-A258-E85421F85B5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92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0B885-67DC-48E2-8F50-59995DFA3F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368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A09A1-3FEA-44D0-8E92-7508D1CCD8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6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F595-18A7-407A-986C-ACA5F180E054}" type="datetimeFigureOut">
              <a:rPr lang="ru-RU" smtClean="0"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5C19-9C87-4486-8DDE-7F011EAD7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819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19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19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19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19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0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1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2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2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2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2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2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2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2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2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2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3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3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3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3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3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3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3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3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4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4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4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4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4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4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4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4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4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4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5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5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5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5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5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5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5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5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5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5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6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6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6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6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6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6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6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6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6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6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7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7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7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7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7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7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7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7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8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8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8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8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8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8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8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8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8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8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9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9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9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9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9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9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9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9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9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9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0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0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0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0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0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0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0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0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0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0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1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1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1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1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1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1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1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1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1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1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2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2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2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2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2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2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2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2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2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2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3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3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3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3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3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3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3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3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3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3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4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4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4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4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4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4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4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4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4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4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5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5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5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5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5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5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5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5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5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5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6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6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6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6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6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6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6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6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6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6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7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7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7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7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7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7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7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7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7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7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8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8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8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8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8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8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8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8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8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8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9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9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9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9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9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9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9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9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9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39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40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40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40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40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40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40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40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40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40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40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41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C5AEBC-38EF-44C0-AD85-6739FDCAFF54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841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841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841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41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64931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717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17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7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7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18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18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8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8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8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9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0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0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0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0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0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0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0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0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0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0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8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8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8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8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8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8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8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8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8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8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9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9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9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9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9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9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9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9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9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9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0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0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0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0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0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0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0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0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0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0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1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1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1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1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1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1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1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1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1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1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2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000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32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732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732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8A01E4-5FD6-4EFE-BECC-66E2F4F975CD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732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693777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921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922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2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92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6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936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37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937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937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B01C75-8A43-4280-BF57-067D1DDE0A37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937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43263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8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8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8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8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8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8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8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8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8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9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9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9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9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9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9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9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9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9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9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0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0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0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0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0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0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0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0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0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0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1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1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1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1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1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1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1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1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1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1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2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2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2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2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2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2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2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2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2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2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3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3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3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3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3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3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3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3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3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3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4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4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4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4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4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4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4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4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4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4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5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5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5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5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5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5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5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5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5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5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6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6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6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6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6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6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6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6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6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6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7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7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7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7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7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7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7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7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7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8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8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8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8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8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8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8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8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8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8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9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9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9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9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9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9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9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9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9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9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0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0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0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0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0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0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0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0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0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0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1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1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1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1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1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1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1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1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1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1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2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2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2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2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2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2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2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2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2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2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3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3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3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3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3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3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3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3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3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3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4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4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4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4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4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4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4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4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4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4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5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5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5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5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5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5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5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5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5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5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6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36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36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EB3DDF-6CEA-46BE-A2C9-3513F3AAA454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636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636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636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36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233568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56323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56324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56325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56326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56327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328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329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grpSp>
                <p:nvGrpSpPr>
                  <p:cNvPr id="56330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56331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b="1" i="1" smtClean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56332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56333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b="1" i="1" smtClean="0">
                          <a:solidFill>
                            <a:srgbClr val="FF0000"/>
                          </a:solidFill>
                          <a:latin typeface="Arial" pitchFamily="34" charset="0"/>
                        </a:endParaRPr>
                      </a:p>
                    </p:txBody>
                  </p:sp>
                  <p:grpSp>
                    <p:nvGrpSpPr>
                      <p:cNvPr id="56334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56335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36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37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38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39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0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1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2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3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4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5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6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7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8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9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0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1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2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3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4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5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6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7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8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9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0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1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2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3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4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5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6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7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8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9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70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56371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56372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73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74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75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76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77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78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79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80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81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82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83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6384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85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86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87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88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89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0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1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2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3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4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5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6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7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8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9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0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1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2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3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4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5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6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7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8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9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0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1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2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3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4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5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6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7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8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9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564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564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64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564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564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4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4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4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4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4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4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4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4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56433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56434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6435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6436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6437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6438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6439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6440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56441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6442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6443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6444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6445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56446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6447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6448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91FC33-458E-4B43-B239-070712F8A846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6449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6450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211984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56323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56324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56325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56326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56327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328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329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grpSp>
                <p:nvGrpSpPr>
                  <p:cNvPr id="56330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56331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b="1" i="1" smtClean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grpSp>
                  <p:nvGrpSpPr>
                    <p:cNvPr id="56332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56333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b="1" i="1" smtClean="0">
                          <a:solidFill>
                            <a:srgbClr val="FF0000"/>
                          </a:solidFill>
                          <a:latin typeface="Arial" pitchFamily="34" charset="0"/>
                        </a:endParaRPr>
                      </a:p>
                    </p:txBody>
                  </p:sp>
                  <p:grpSp>
                    <p:nvGrpSpPr>
                      <p:cNvPr id="56334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56335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36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37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38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39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0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1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2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3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4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5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6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7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8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49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0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1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2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3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4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5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6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7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8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59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0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1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2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3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4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5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6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7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8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69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70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56371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56372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2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73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74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75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76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77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78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5" y="1868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79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80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8" y="1539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81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3" y="1360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82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56383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6" y="1005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hlink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endParaRPr lang="ru-RU" b="1" i="1" smtClean="0">
                              <a:solidFill>
                                <a:srgbClr val="FF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6384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85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86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87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88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89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0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1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2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3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4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5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6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7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8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399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0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1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2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3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4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5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6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7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8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09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0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1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2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3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4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5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6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7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8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56419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b="1" i="1" smtClean="0">
                            <a:solidFill>
                              <a:srgbClr val="FF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564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564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64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grpSp>
              <p:nvGrpSpPr>
                <p:cNvPr id="564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564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4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4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4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4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4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4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4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4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b="1" i="1" smtClean="0">
                      <a:solidFill>
                        <a:srgbClr val="FF00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56433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56434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6435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6436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6437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6438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9" y="2694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56439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 i="1" smtClean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6440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56441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6442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2"/>
                </a:xfrm>
                <a:custGeom>
                  <a:avLst/>
                  <a:gdLst>
                    <a:gd name="T0" fmla="*/ 227 w 227"/>
                    <a:gd name="T1" fmla="*/ 134 h 222"/>
                    <a:gd name="T2" fmla="*/ 203 w 227"/>
                    <a:gd name="T3" fmla="*/ 144 h 222"/>
                    <a:gd name="T4" fmla="*/ 179 w 227"/>
                    <a:gd name="T5" fmla="*/ 138 h 222"/>
                    <a:gd name="T6" fmla="*/ 149 w 227"/>
                    <a:gd name="T7" fmla="*/ 126 h 222"/>
                    <a:gd name="T8" fmla="*/ 126 w 227"/>
                    <a:gd name="T9" fmla="*/ 102 h 222"/>
                    <a:gd name="T10" fmla="*/ 102 w 227"/>
                    <a:gd name="T11" fmla="*/ 72 h 222"/>
                    <a:gd name="T12" fmla="*/ 84 w 227"/>
                    <a:gd name="T13" fmla="*/ 48 h 222"/>
                    <a:gd name="T14" fmla="*/ 78 w 227"/>
                    <a:gd name="T15" fmla="*/ 24 h 222"/>
                    <a:gd name="T16" fmla="*/ 84 w 227"/>
                    <a:gd name="T17" fmla="*/ 0 h 222"/>
                    <a:gd name="T18" fmla="*/ 84 w 227"/>
                    <a:gd name="T19" fmla="*/ 0 h 222"/>
                    <a:gd name="T20" fmla="*/ 78 w 227"/>
                    <a:gd name="T21" fmla="*/ 0 h 222"/>
                    <a:gd name="T22" fmla="*/ 18 w 227"/>
                    <a:gd name="T23" fmla="*/ 60 h 222"/>
                    <a:gd name="T24" fmla="*/ 0 w 227"/>
                    <a:gd name="T25" fmla="*/ 90 h 222"/>
                    <a:gd name="T26" fmla="*/ 0 w 227"/>
                    <a:gd name="T27" fmla="*/ 120 h 222"/>
                    <a:gd name="T28" fmla="*/ 12 w 227"/>
                    <a:gd name="T29" fmla="*/ 156 h 222"/>
                    <a:gd name="T30" fmla="*/ 36 w 227"/>
                    <a:gd name="T31" fmla="*/ 192 h 222"/>
                    <a:gd name="T32" fmla="*/ 66 w 227"/>
                    <a:gd name="T33" fmla="*/ 216 h 222"/>
                    <a:gd name="T34" fmla="*/ 96 w 227"/>
                    <a:gd name="T35" fmla="*/ 222 h 222"/>
                    <a:gd name="T36" fmla="*/ 126 w 227"/>
                    <a:gd name="T37" fmla="*/ 222 h 222"/>
                    <a:gd name="T38" fmla="*/ 155 w 227"/>
                    <a:gd name="T39" fmla="*/ 210 h 222"/>
                    <a:gd name="T40" fmla="*/ 227 w 227"/>
                    <a:gd name="T41" fmla="*/ 138 h 222"/>
                    <a:gd name="T42" fmla="*/ 227 w 227"/>
                    <a:gd name="T43" fmla="*/ 134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6443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5"/>
                  <a:ext cx="163" cy="155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6444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8"/>
                </a:xfrm>
                <a:custGeom>
                  <a:avLst/>
                  <a:gdLst>
                    <a:gd name="T0" fmla="*/ 179 w 203"/>
                    <a:gd name="T1" fmla="*/ 18 h 198"/>
                    <a:gd name="T2" fmla="*/ 197 w 203"/>
                    <a:gd name="T3" fmla="*/ 48 h 198"/>
                    <a:gd name="T4" fmla="*/ 203 w 203"/>
                    <a:gd name="T5" fmla="*/ 60 h 198"/>
                    <a:gd name="T6" fmla="*/ 197 w 203"/>
                    <a:gd name="T7" fmla="*/ 66 h 198"/>
                    <a:gd name="T8" fmla="*/ 65 w 203"/>
                    <a:gd name="T9" fmla="*/ 192 h 198"/>
                    <a:gd name="T10" fmla="*/ 59 w 203"/>
                    <a:gd name="T11" fmla="*/ 198 h 198"/>
                    <a:gd name="T12" fmla="*/ 47 w 203"/>
                    <a:gd name="T13" fmla="*/ 192 h 198"/>
                    <a:gd name="T14" fmla="*/ 17 w 203"/>
                    <a:gd name="T15" fmla="*/ 174 h 198"/>
                    <a:gd name="T16" fmla="*/ 0 w 203"/>
                    <a:gd name="T17" fmla="*/ 150 h 198"/>
                    <a:gd name="T18" fmla="*/ 0 w 203"/>
                    <a:gd name="T19" fmla="*/ 126 h 198"/>
                    <a:gd name="T20" fmla="*/ 131 w 203"/>
                    <a:gd name="T21" fmla="*/ 0 h 198"/>
                    <a:gd name="T22" fmla="*/ 155 w 203"/>
                    <a:gd name="T23" fmla="*/ 0 h 198"/>
                    <a:gd name="T24" fmla="*/ 179 w 203"/>
                    <a:gd name="T25" fmla="*/ 18 h 198"/>
                    <a:gd name="T26" fmla="*/ 179 w 203"/>
                    <a:gd name="T27" fmla="*/ 18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6445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>
                    <a:gd name="T0" fmla="*/ 221 w 233"/>
                    <a:gd name="T1" fmla="*/ 216 h 234"/>
                    <a:gd name="T2" fmla="*/ 192 w 233"/>
                    <a:gd name="T3" fmla="*/ 234 h 234"/>
                    <a:gd name="T4" fmla="*/ 150 w 233"/>
                    <a:gd name="T5" fmla="*/ 234 h 234"/>
                    <a:gd name="T6" fmla="*/ 102 w 233"/>
                    <a:gd name="T7" fmla="*/ 210 h 234"/>
                    <a:gd name="T8" fmla="*/ 54 w 233"/>
                    <a:gd name="T9" fmla="*/ 174 h 234"/>
                    <a:gd name="T10" fmla="*/ 24 w 233"/>
                    <a:gd name="T11" fmla="*/ 132 h 234"/>
                    <a:gd name="T12" fmla="*/ 6 w 233"/>
                    <a:gd name="T13" fmla="*/ 84 h 234"/>
                    <a:gd name="T14" fmla="*/ 0 w 233"/>
                    <a:gd name="T15" fmla="*/ 42 h 234"/>
                    <a:gd name="T16" fmla="*/ 12 w 233"/>
                    <a:gd name="T17" fmla="*/ 12 h 234"/>
                    <a:gd name="T18" fmla="*/ 48 w 233"/>
                    <a:gd name="T19" fmla="*/ 0 h 234"/>
                    <a:gd name="T20" fmla="*/ 84 w 233"/>
                    <a:gd name="T21" fmla="*/ 0 h 234"/>
                    <a:gd name="T22" fmla="*/ 132 w 233"/>
                    <a:gd name="T23" fmla="*/ 18 h 234"/>
                    <a:gd name="T24" fmla="*/ 174 w 233"/>
                    <a:gd name="T25" fmla="*/ 54 h 234"/>
                    <a:gd name="T26" fmla="*/ 210 w 233"/>
                    <a:gd name="T27" fmla="*/ 102 h 234"/>
                    <a:gd name="T28" fmla="*/ 233 w 233"/>
                    <a:gd name="T29" fmla="*/ 144 h 234"/>
                    <a:gd name="T30" fmla="*/ 233 w 233"/>
                    <a:gd name="T31" fmla="*/ 186 h 234"/>
                    <a:gd name="T32" fmla="*/ 221 w 233"/>
                    <a:gd name="T33" fmla="*/ 216 h 234"/>
                    <a:gd name="T34" fmla="*/ 221 w 233"/>
                    <a:gd name="T35" fmla="*/ 21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 i="1" smtClean="0">
                    <a:solidFill>
                      <a:srgbClr val="FF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56446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6447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6448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91FC33-458E-4B43-B239-070712F8A846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56449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6450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64778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5CA483-7A28-4992-AD81-02160550A8F9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8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hyperlink" Target="&#1082;&#1080;&#1085;&#1077;&#1084;&#1072;&#1090;&#1080;&#1095;&#1077;&#1089;&#1082;&#1080;&#1077;.ppt" TargetMode="External"/><Relationship Id="rId7" Type="http://schemas.openxmlformats.org/officeDocument/2006/relationships/slide" Target="slide37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5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«История графической документации»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517232"/>
            <a:ext cx="6400800" cy="8389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МОУ «СОШ» №8</a:t>
            </a:r>
          </a:p>
          <a:p>
            <a:r>
              <a:rPr lang="ru-RU" sz="2000" dirty="0" smtClean="0"/>
              <a:t>Урок 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10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Чертеж детали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b="1" i="1" dirty="0"/>
              <a:t>Чертеж</a:t>
            </a:r>
            <a:r>
              <a:rPr lang="ru-RU" altLang="ru-RU" sz="1800" dirty="0"/>
              <a:t> - графическое изображение предмета, выполненное по правилам </a:t>
            </a:r>
            <a:r>
              <a:rPr lang="ru-RU" altLang="ru-RU" sz="1800" dirty="0">
                <a:hlinkClick r:id="rId2" action="ppaction://hlinksldjump"/>
              </a:rPr>
              <a:t>прямоугольного проецирования </a:t>
            </a:r>
            <a:r>
              <a:rPr lang="ru-RU" altLang="ru-RU" sz="1800" dirty="0"/>
              <a:t>с помощью чертежных инструментов.</a:t>
            </a:r>
          </a:p>
          <a:p>
            <a:pPr>
              <a:lnSpc>
                <a:spcPct val="90000"/>
              </a:lnSpc>
            </a:pPr>
            <a:r>
              <a:rPr lang="ru-RU" altLang="ru-RU" sz="1800" dirty="0"/>
              <a:t>Он содержит изображения, размерные числа и текст. Здесь же содержатся данные об обработке детали при ее изготовлении, некоторые другие условные знаки и надписи.</a:t>
            </a:r>
          </a:p>
          <a:p>
            <a:pPr>
              <a:lnSpc>
                <a:spcPct val="90000"/>
              </a:lnSpc>
            </a:pPr>
            <a:r>
              <a:rPr lang="ru-RU" altLang="ru-RU" sz="1800" dirty="0"/>
              <a:t>Такой чертеж дает </a:t>
            </a:r>
            <a:r>
              <a:rPr lang="ru-RU" altLang="ru-RU" sz="1800" b="1" i="1" dirty="0"/>
              <a:t>полное представление о детали. </a:t>
            </a:r>
          </a:p>
        </p:txBody>
      </p:sp>
      <p:pic>
        <p:nvPicPr>
          <p:cNvPr id="8207" name="Picture 15" descr="067 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00200"/>
            <a:ext cx="3308350" cy="4530725"/>
          </a:xfrm>
        </p:spPr>
      </p:pic>
    </p:spTree>
    <p:extLst>
      <p:ext uri="{BB962C8B-B14F-4D97-AF65-F5344CB8AC3E}">
        <p14:creationId xmlns:p14="http://schemas.microsoft.com/office/powerpoint/2010/main" val="192705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Сборочный чертеж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/>
              <a:t>Для сборки предмета из готовых деталей применяют </a:t>
            </a:r>
            <a:r>
              <a:rPr lang="ru-RU" altLang="ru-RU" sz="2400" b="1" i="1">
                <a:solidFill>
                  <a:srgbClr val="FF0000"/>
                </a:solidFill>
              </a:rPr>
              <a:t>сборочные чертежи.</a:t>
            </a:r>
            <a:r>
              <a:rPr lang="ru-RU" altLang="ru-RU" sz="2000"/>
              <a:t> На сборочном чертеже детали изображают в соединении. Каждую деталь, входящую в предмет, на таком чертеже нумеруют.</a:t>
            </a:r>
          </a:p>
          <a:p>
            <a:pPr>
              <a:lnSpc>
                <a:spcPct val="90000"/>
              </a:lnSpc>
            </a:pPr>
            <a:r>
              <a:rPr lang="ru-RU" altLang="ru-RU" sz="2000"/>
              <a:t>В отдельной таблице (спецификации) указывают наименования всех деталей.</a:t>
            </a:r>
          </a:p>
          <a:p>
            <a:pPr>
              <a:lnSpc>
                <a:spcPct val="90000"/>
              </a:lnSpc>
            </a:pPr>
            <a:endParaRPr lang="ru-RU" altLang="ru-RU" sz="1400"/>
          </a:p>
        </p:txBody>
      </p:sp>
      <p:pic>
        <p:nvPicPr>
          <p:cNvPr id="6151" name="Picture 7" descr="067 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3643312" cy="4608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7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r>
              <a:rPr lang="ru-RU" altLang="ru-RU" dirty="0"/>
              <a:t>Эскизы</a:t>
            </a:r>
          </a:p>
        </p:txBody>
      </p:sp>
      <p:pic>
        <p:nvPicPr>
          <p:cNvPr id="71687" name="Picture 7" descr="067 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196975"/>
            <a:ext cx="4824413" cy="3240088"/>
          </a:xfrm>
        </p:spPr>
      </p:pic>
      <p:sp>
        <p:nvSpPr>
          <p:cNvPr id="7168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365625"/>
            <a:ext cx="8229600" cy="2087563"/>
          </a:xfrm>
        </p:spPr>
        <p:txBody>
          <a:bodyPr/>
          <a:lstStyle/>
          <a:p>
            <a:r>
              <a:rPr lang="ru-RU" altLang="ru-RU" sz="2400"/>
              <a:t>Чертежи, выполненные от руки (без чертежных инструментов) с соблюдением пропорций на глаз называют- </a:t>
            </a:r>
            <a:r>
              <a:rPr lang="ru-RU" altLang="ru-RU" sz="2800" b="1" i="1">
                <a:solidFill>
                  <a:srgbClr val="FF0000"/>
                </a:solidFill>
              </a:rPr>
              <a:t>эскизами.</a:t>
            </a:r>
          </a:p>
          <a:p>
            <a:r>
              <a:rPr lang="ru-RU" altLang="ru-RU" sz="2400"/>
              <a:t>Как и чертежи, эскизы выполняются по методу прямоугольного проецирования.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24570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1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71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Схемы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ru-RU" altLang="ru-RU" sz="2000" b="1" i="1">
                <a:solidFill>
                  <a:srgbClr val="FF0000"/>
                </a:solidFill>
              </a:rPr>
              <a:t>Схемой</a:t>
            </a:r>
            <a:r>
              <a:rPr lang="ru-RU" altLang="ru-RU" sz="2000"/>
              <a:t> </a:t>
            </a:r>
            <a:r>
              <a:rPr lang="ru-RU" altLang="ru-RU" sz="1800"/>
              <a:t>называют графическое изображение, на котором при помощи упрощенных символов и обозначений показаны составные части изделия и связи между ними.</a:t>
            </a:r>
          </a:p>
          <a:p>
            <a:r>
              <a:rPr lang="ru-RU" altLang="ru-RU" sz="1800"/>
              <a:t>Схемы выполняют без соблюдения масштаба и без строгого отображения фактического расположения частей изделия.</a:t>
            </a:r>
          </a:p>
          <a:p>
            <a:r>
              <a:rPr lang="ru-RU" altLang="ru-RU" sz="1800"/>
              <a:t>Символы (условные обозначения) устанавливаются соответствующими стандартами.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916238" y="5373688"/>
            <a:ext cx="3384550" cy="360362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FF0000"/>
                </a:solidFill>
                <a:latin typeface="Arial" pitchFamily="34" charset="0"/>
              </a:rPr>
              <a:t>схемы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708400" y="4797425"/>
            <a:ext cx="1727200" cy="360363"/>
          </a:xfrm>
          <a:prstGeom prst="rect">
            <a:avLst/>
          </a:prstGeom>
          <a:solidFill>
            <a:srgbClr val="9081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 smtClean="0">
                <a:solidFill>
                  <a:srgbClr val="FFFFFF"/>
                </a:solidFill>
                <a:latin typeface="Arial" pitchFamily="34" charset="0"/>
                <a:hlinkClick r:id="rId2" action="ppaction://hlinksldjump"/>
              </a:rPr>
              <a:t>электрические</a:t>
            </a:r>
            <a:endParaRPr lang="ru-RU" altLang="ru-RU" i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7830" name="Rectangle 6">
            <a:hlinkClick r:id="rId3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6877050" y="5516563"/>
            <a:ext cx="1943100" cy="360362"/>
          </a:xfrm>
          <a:prstGeom prst="rect">
            <a:avLst/>
          </a:prstGeom>
          <a:solidFill>
            <a:srgbClr val="9081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 smtClean="0">
                <a:solidFill>
                  <a:srgbClr val="FF0000"/>
                </a:solidFill>
                <a:latin typeface="Arial" pitchFamily="34" charset="0"/>
                <a:hlinkClick r:id="rId4" action="ppaction://hlinksldjump"/>
              </a:rPr>
              <a:t>кинематические</a:t>
            </a:r>
            <a:endParaRPr lang="ru-RU" altLang="ru-RU" i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684213" y="4797425"/>
            <a:ext cx="1812925" cy="360363"/>
          </a:xfrm>
          <a:prstGeom prst="rect">
            <a:avLst/>
          </a:prstGeom>
          <a:solidFill>
            <a:srgbClr val="9081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 smtClean="0">
                <a:solidFill>
                  <a:srgbClr val="FFFFFF"/>
                </a:solidFill>
                <a:latin typeface="Arial" pitchFamily="34" charset="0"/>
                <a:hlinkClick r:id="rId5" action="ppaction://hlinksldjump"/>
              </a:rPr>
              <a:t>гидравлические</a:t>
            </a:r>
            <a:endParaRPr lang="ru-RU" altLang="ru-RU" i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6300788" y="4797425"/>
            <a:ext cx="1979612" cy="360363"/>
          </a:xfrm>
          <a:prstGeom prst="rect">
            <a:avLst/>
          </a:prstGeom>
          <a:solidFill>
            <a:srgbClr val="9081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 smtClean="0">
                <a:solidFill>
                  <a:srgbClr val="FFFFFF"/>
                </a:solidFill>
                <a:latin typeface="Arial" pitchFamily="34" charset="0"/>
                <a:hlinkClick r:id="rId5" action="ppaction://hlinksldjump"/>
              </a:rPr>
              <a:t>пневматические</a:t>
            </a:r>
            <a:endParaRPr lang="ru-RU" altLang="ru-RU" i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5580063" y="6308725"/>
            <a:ext cx="2087562" cy="360363"/>
          </a:xfrm>
          <a:prstGeom prst="rect">
            <a:avLst/>
          </a:prstGeom>
          <a:solidFill>
            <a:srgbClr val="9081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 smtClean="0">
                <a:solidFill>
                  <a:srgbClr val="FFFFFF"/>
                </a:solidFill>
                <a:latin typeface="Arial" pitchFamily="34" charset="0"/>
                <a:hlinkClick r:id="rId6" action="ppaction://hlinksldjump"/>
              </a:rPr>
              <a:t>оптические</a:t>
            </a:r>
            <a:endParaRPr lang="ru-RU" altLang="ru-RU" i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7834" name="AutoShape 10"/>
          <p:cNvSpPr>
            <a:spLocks noChangeArrowheads="1"/>
          </p:cNvSpPr>
          <p:nvPr/>
        </p:nvSpPr>
        <p:spPr bwMode="auto">
          <a:xfrm>
            <a:off x="3708400" y="4149725"/>
            <a:ext cx="1562100" cy="358775"/>
          </a:xfrm>
          <a:prstGeom prst="roundRect">
            <a:avLst>
              <a:gd name="adj" fmla="val 16667"/>
            </a:avLst>
          </a:prstGeom>
          <a:solidFill>
            <a:srgbClr val="9081E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 smtClean="0">
                <a:solidFill>
                  <a:srgbClr val="FFFFFF"/>
                </a:solidFill>
                <a:latin typeface="Arial" pitchFamily="34" charset="0"/>
                <a:hlinkClick r:id="rId7" action="ppaction://hlinksldjump"/>
              </a:rPr>
              <a:t>радиосхемы</a:t>
            </a:r>
            <a:endParaRPr lang="ru-RU" altLang="ru-RU" i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250825" y="5589588"/>
            <a:ext cx="2125663" cy="360362"/>
          </a:xfrm>
          <a:prstGeom prst="rect">
            <a:avLst/>
          </a:prstGeom>
          <a:solidFill>
            <a:srgbClr val="9081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smtClean="0">
                <a:solidFill>
                  <a:srgbClr val="FFFFFF"/>
                </a:solidFill>
                <a:latin typeface="Arial" pitchFamily="34" charset="0"/>
              </a:rPr>
              <a:t>комбинированные</a:t>
            </a:r>
          </a:p>
        </p:txBody>
      </p:sp>
      <p:sp>
        <p:nvSpPr>
          <p:cNvPr id="77836" name="AutoShape 12"/>
          <p:cNvSpPr>
            <a:spLocks noChangeArrowheads="1"/>
          </p:cNvSpPr>
          <p:nvPr/>
        </p:nvSpPr>
        <p:spPr bwMode="auto">
          <a:xfrm>
            <a:off x="1187450" y="6308725"/>
            <a:ext cx="2303463" cy="360363"/>
          </a:xfrm>
          <a:prstGeom prst="flowChartProcess">
            <a:avLst/>
          </a:prstGeom>
          <a:solidFill>
            <a:srgbClr val="9081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i="1" dirty="0" smtClean="0">
                <a:solidFill>
                  <a:srgbClr val="FFFFFF"/>
                </a:solidFill>
                <a:latin typeface="Arial" pitchFamily="34" charset="0"/>
                <a:hlinkClick r:id="rId8" action="ppaction://hlinksldjump"/>
              </a:rPr>
              <a:t>топографические</a:t>
            </a:r>
            <a:endParaRPr lang="ru-RU" altLang="ru-RU" i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 flipV="1">
            <a:off x="5651500" y="4941888"/>
            <a:ext cx="649288" cy="43180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 flipH="1">
            <a:off x="2339975" y="5516563"/>
            <a:ext cx="576263" cy="217487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 flipH="1">
            <a:off x="2339975" y="5734050"/>
            <a:ext cx="1727200" cy="574675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>
            <a:off x="6300788" y="5589588"/>
            <a:ext cx="576262" cy="144462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7841" name="Line 17"/>
          <p:cNvSpPr>
            <a:spLocks noChangeShapeType="1"/>
          </p:cNvSpPr>
          <p:nvPr/>
        </p:nvSpPr>
        <p:spPr bwMode="auto">
          <a:xfrm>
            <a:off x="4859338" y="5734050"/>
            <a:ext cx="1800225" cy="574675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7842" name="Line 18"/>
          <p:cNvSpPr>
            <a:spLocks noChangeShapeType="1"/>
          </p:cNvSpPr>
          <p:nvPr/>
        </p:nvSpPr>
        <p:spPr bwMode="auto">
          <a:xfrm flipV="1">
            <a:off x="4500563" y="5157788"/>
            <a:ext cx="0" cy="21590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 flipV="1">
            <a:off x="4500563" y="4508500"/>
            <a:ext cx="0" cy="288925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 flipH="1" flipV="1">
            <a:off x="2484438" y="5013325"/>
            <a:ext cx="1008062" cy="360363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3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78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autoRev="1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autoRev="1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autoRev="1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build="allAtOnce" animBg="1"/>
      <p:bldP spid="77829" grpId="0" animBg="1"/>
      <p:bldP spid="77830" grpId="0" animBg="1"/>
      <p:bldP spid="77831" grpId="0" animBg="1"/>
      <p:bldP spid="77832" grpId="0" animBg="1"/>
      <p:bldP spid="77833" grpId="0" animBg="1"/>
      <p:bldP spid="77834" grpId="0" animBg="1"/>
      <p:bldP spid="77835" grpId="0" animBg="1"/>
      <p:bldP spid="77836" grpId="0" animBg="1"/>
      <p:bldP spid="77837" grpId="0" animBg="1"/>
      <p:bldP spid="77838" grpId="0" animBg="1"/>
      <p:bldP spid="77839" grpId="0" animBg="1"/>
      <p:bldP spid="77840" grpId="0" animBg="1"/>
      <p:bldP spid="77841" grpId="0" animBg="1"/>
      <p:bldP spid="77842" grpId="0" animBg="1"/>
      <p:bldP spid="77843" grpId="0" animBg="1"/>
      <p:bldP spid="778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Развертки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z="2000"/>
              <a:t>Развернутая в плоскость поверхность какого – либо тела называется – </a:t>
            </a:r>
            <a:r>
              <a:rPr lang="ru-RU" altLang="ru-RU" sz="2400" b="1" i="1">
                <a:solidFill>
                  <a:srgbClr val="FF0000"/>
                </a:solidFill>
              </a:rPr>
              <a:t>разверткой.</a:t>
            </a:r>
          </a:p>
          <a:p>
            <a:r>
              <a:rPr lang="ru-RU" altLang="ru-RU" sz="2000"/>
              <a:t>Площадь развертки всегда равна площади поверхности.</a:t>
            </a:r>
          </a:p>
          <a:p>
            <a:r>
              <a:rPr lang="ru-RU" altLang="ru-RU" sz="2000"/>
              <a:t>На чертеже линии сгиба показывают </a:t>
            </a:r>
            <a:r>
              <a:rPr lang="ru-RU" altLang="ru-RU" sz="2000" b="1" i="1">
                <a:solidFill>
                  <a:srgbClr val="FF3399"/>
                </a:solidFill>
              </a:rPr>
              <a:t>штрихпунктирной с двумя точками</a:t>
            </a:r>
            <a:r>
              <a:rPr lang="ru-RU" altLang="ru-RU" sz="2000"/>
              <a:t> линией.</a:t>
            </a:r>
          </a:p>
        </p:txBody>
      </p:sp>
      <p:pic>
        <p:nvPicPr>
          <p:cNvPr id="78855" name="Picture 7" descr="067 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3384550" cy="48244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7" name="AutoShape 9"/>
          <p:cNvSpPr>
            <a:spLocks noChangeArrowheads="1"/>
          </p:cNvSpPr>
          <p:nvPr/>
        </p:nvSpPr>
        <p:spPr bwMode="auto">
          <a:xfrm rot="-5556151">
            <a:off x="2663825" y="2744788"/>
            <a:ext cx="504825" cy="863600"/>
          </a:xfrm>
          <a:prstGeom prst="upArrow">
            <a:avLst>
              <a:gd name="adj1" fmla="val 32889"/>
              <a:gd name="adj2" fmla="val 4953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8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111E-6 L -3.61111E-6 -0.088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animBg="1"/>
      <p:bldP spid="7885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Наглядные изображения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body" sz="half" idx="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/>
              <a:t>Изображения, позволяющие легко представить изображаемый предмет называют – </a:t>
            </a:r>
            <a:r>
              <a:rPr lang="ru-RU" altLang="ru-RU" sz="2400" b="1" i="1">
                <a:solidFill>
                  <a:srgbClr val="FF0000"/>
                </a:solidFill>
              </a:rPr>
              <a:t>наглядными</a:t>
            </a:r>
            <a:r>
              <a:rPr lang="ru-RU" altLang="ru-RU" sz="2000"/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При таком способе изображения предмет рассматривается с трех сторон одновременно: </a:t>
            </a:r>
            <a:r>
              <a:rPr lang="ru-RU" altLang="ru-RU" sz="2000" b="1" i="1">
                <a:solidFill>
                  <a:srgbClr val="0099FF"/>
                </a:solidFill>
              </a:rPr>
              <a:t>спереди</a:t>
            </a:r>
            <a:r>
              <a:rPr lang="ru-RU" altLang="ru-RU" sz="2000"/>
              <a:t>, </a:t>
            </a:r>
            <a:r>
              <a:rPr lang="ru-RU" altLang="ru-RU" sz="2000" b="1" i="1">
                <a:solidFill>
                  <a:srgbClr val="FF3399"/>
                </a:solidFill>
              </a:rPr>
              <a:t>слева </a:t>
            </a:r>
            <a:r>
              <a:rPr lang="ru-RU" altLang="ru-RU" sz="2000"/>
              <a:t>и </a:t>
            </a:r>
            <a:r>
              <a:rPr lang="ru-RU" altLang="ru-RU" sz="2000" b="1" i="1">
                <a:solidFill>
                  <a:schemeClr val="hlink"/>
                </a:solidFill>
              </a:rPr>
              <a:t>сверху</a:t>
            </a:r>
            <a:r>
              <a:rPr lang="ru-RU" altLang="ru-RU" sz="2000"/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К наглядным изображениям относятся аксонометрические проекции.</a:t>
            </a:r>
          </a:p>
        </p:txBody>
      </p:sp>
      <p:pic>
        <p:nvPicPr>
          <p:cNvPr id="80903" name="Picture 7" descr="067 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484313"/>
            <a:ext cx="3816350" cy="47513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4" name="AutoShape 8"/>
          <p:cNvSpPr>
            <a:spLocks noChangeArrowheads="1"/>
          </p:cNvSpPr>
          <p:nvPr/>
        </p:nvSpPr>
        <p:spPr bwMode="auto">
          <a:xfrm rot="2548354">
            <a:off x="2627313" y="6092825"/>
            <a:ext cx="852487" cy="360363"/>
          </a:xfrm>
          <a:prstGeom prst="leftArrow">
            <a:avLst>
              <a:gd name="adj1" fmla="val 50000"/>
              <a:gd name="adj2" fmla="val 59141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0905" name="AutoShape 9"/>
          <p:cNvSpPr>
            <a:spLocks noChangeArrowheads="1"/>
          </p:cNvSpPr>
          <p:nvPr/>
        </p:nvSpPr>
        <p:spPr bwMode="auto">
          <a:xfrm rot="-2503416">
            <a:off x="804863" y="5729288"/>
            <a:ext cx="736600" cy="341312"/>
          </a:xfrm>
          <a:prstGeom prst="rightArrow">
            <a:avLst>
              <a:gd name="adj1" fmla="val 50000"/>
              <a:gd name="adj2" fmla="val 53954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0906" name="AutoShape 10"/>
          <p:cNvSpPr>
            <a:spLocks noChangeArrowheads="1"/>
          </p:cNvSpPr>
          <p:nvPr/>
        </p:nvSpPr>
        <p:spPr bwMode="auto">
          <a:xfrm>
            <a:off x="1403350" y="3644900"/>
            <a:ext cx="288925" cy="831850"/>
          </a:xfrm>
          <a:prstGeom prst="downArrow">
            <a:avLst>
              <a:gd name="adj1" fmla="val 50000"/>
              <a:gd name="adj2" fmla="val 7197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4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2000"/>
                                        <p:tgtEl>
                                          <p:spTgt spid="80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04046E-6 L 0.12604 -0.16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8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51445E-7 L 0.06458 0.0596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2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4798E-6 L 0.14167 2.94798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80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 animBg="1"/>
      <p:bldP spid="80904" grpId="1" animBg="1"/>
      <p:bldP spid="80904" grpId="2" animBg="1"/>
      <p:bldP spid="80905" grpId="0" animBg="1"/>
      <p:bldP spid="80905" grpId="1" animBg="1"/>
      <p:bldP spid="80905" grpId="2" animBg="1"/>
      <p:bldP spid="80906" grpId="0" animBg="1"/>
      <p:bldP spid="80906" grpId="1" animBg="1"/>
      <p:bldP spid="8090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Технический рисунок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/>
              <a:t>Наглядное изображение, выполненное от руки и на глаз без точного соблюдения размеров предмета, называют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i="1">
                <a:solidFill>
                  <a:srgbClr val="FF0000"/>
                </a:solidFill>
              </a:rPr>
              <a:t>    техническим рисунком.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Для большего отображения объемности предмета на технических рисунках наносят штриховку. При этом предполагается, что свет падает на предмет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/>
              <a:t>    </a:t>
            </a:r>
            <a:r>
              <a:rPr lang="ru-RU" altLang="ru-RU" sz="2000" i="1">
                <a:solidFill>
                  <a:srgbClr val="FF0000"/>
                </a:solidFill>
              </a:rPr>
              <a:t>слева сверху.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/>
              <a:t>    Освещенные поверхности оставляют светлыми. А затененные заштриховывают тем чаще, чем темнее поверхность предмета. </a:t>
            </a:r>
          </a:p>
        </p:txBody>
      </p:sp>
      <p:pic>
        <p:nvPicPr>
          <p:cNvPr id="82951" name="Picture 7" descr="06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12875"/>
            <a:ext cx="4105275" cy="48244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2" name="AutoShape 8"/>
          <p:cNvSpPr>
            <a:spLocks noChangeArrowheads="1"/>
          </p:cNvSpPr>
          <p:nvPr/>
        </p:nvSpPr>
        <p:spPr bwMode="auto">
          <a:xfrm rot="-2605521">
            <a:off x="1270000" y="2601913"/>
            <a:ext cx="360363" cy="976312"/>
          </a:xfrm>
          <a:prstGeom prst="downArrow">
            <a:avLst>
              <a:gd name="adj1" fmla="val 50000"/>
              <a:gd name="adj2" fmla="val 67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 rot="-2564461">
            <a:off x="700088" y="3111500"/>
            <a:ext cx="352425" cy="976313"/>
          </a:xfrm>
          <a:prstGeom prst="downArrow">
            <a:avLst>
              <a:gd name="adj1" fmla="val 50000"/>
              <a:gd name="adj2" fmla="val 692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i="1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3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82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52" grpId="0" animBg="1"/>
      <p:bldP spid="82952" grpId="1" animBg="1"/>
      <p:bldP spid="82953" grpId="0" animBg="1"/>
      <p:bldP spid="8295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13285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изучении графической документации стали применяться стандарты. </a:t>
            </a:r>
            <a:endParaRPr lang="ru-RU" sz="2400" dirty="0" smtClean="0"/>
          </a:p>
          <a:p>
            <a:r>
              <a:rPr lang="ru-RU" sz="2400" dirty="0" smtClean="0"/>
              <a:t>Слово </a:t>
            </a:r>
            <a:r>
              <a:rPr lang="ru-RU" sz="2400" b="1" dirty="0">
                <a:solidFill>
                  <a:srgbClr val="FF0000"/>
                </a:solidFill>
              </a:rPr>
              <a:t>стандарт</a:t>
            </a:r>
            <a:r>
              <a:rPr lang="ru-RU" sz="2400" dirty="0"/>
              <a:t> в переводе с английского означает «норма», «образец», «мерило». </a:t>
            </a:r>
          </a:p>
        </p:txBody>
      </p:sp>
    </p:spTree>
    <p:extLst>
      <p:ext uri="{BB962C8B-B14F-4D97-AF65-F5344CB8AC3E}">
        <p14:creationId xmlns:p14="http://schemas.microsoft.com/office/powerpoint/2010/main" val="10719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25" name="Rectangle 113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2449512"/>
          </a:xfrm>
        </p:spPr>
        <p:txBody>
          <a:bodyPr/>
          <a:lstStyle/>
          <a:p>
            <a:pPr algn="l"/>
            <a:r>
              <a:rPr lang="ru-RU" altLang="ru-RU" sz="1600" b="1" dirty="0"/>
              <a:t>Итак, мы рассмотрели основные виды графических изображений изучаемых на уроках черчения.</a:t>
            </a:r>
            <a:br>
              <a:rPr lang="ru-RU" altLang="ru-RU" sz="1600" b="1" dirty="0"/>
            </a:br>
            <a:r>
              <a:rPr lang="ru-RU" altLang="ru-RU" sz="1600" b="1" dirty="0"/>
              <a:t>Из приведенных ниже данных видно, что основную часть учебного времени занимает изучение</a:t>
            </a:r>
            <a:r>
              <a:rPr lang="ru-RU" altLang="ru-RU" sz="1600" b="1" i="1" dirty="0">
                <a:solidFill>
                  <a:srgbClr val="0099FF"/>
                </a:solidFill>
              </a:rPr>
              <a:t> машиностроительных чертежей, </a:t>
            </a:r>
            <a:r>
              <a:rPr lang="ru-RU" altLang="ru-RU" sz="1600" b="1" dirty="0"/>
              <a:t>как основы всего курса черчения. </a:t>
            </a:r>
            <a:br>
              <a:rPr lang="ru-RU" altLang="ru-RU" sz="1600" b="1" dirty="0"/>
            </a:b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dirty="0"/>
              <a:t/>
            </a:r>
            <a:br>
              <a:rPr lang="ru-RU" altLang="ru-RU" sz="1600" dirty="0"/>
            </a:br>
            <a:endParaRPr lang="ru-RU" altLang="ru-RU" sz="1600" dirty="0"/>
          </a:p>
        </p:txBody>
      </p:sp>
      <p:graphicFrame>
        <p:nvGraphicFramePr>
          <p:cNvPr id="90222" name="Group 110"/>
          <p:cNvGraphicFramePr>
            <a:graphicFrameLocks noGrp="1"/>
          </p:cNvGraphicFramePr>
          <p:nvPr>
            <p:ph sz="quarter" idx="2"/>
          </p:nvPr>
        </p:nvGraphicFramePr>
        <p:xfrm>
          <a:off x="4648200" y="1600200"/>
          <a:ext cx="4038600" cy="2620963"/>
        </p:xfrm>
        <a:graphic>
          <a:graphicData uri="http://schemas.openxmlformats.org/drawingml/2006/table">
            <a:tbl>
              <a:tblPr/>
              <a:tblGrid>
                <a:gridCol w="2481263"/>
                <a:gridCol w="1557337"/>
              </a:tblGrid>
              <a:tr h="488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 charset="-52"/>
                        </a:rPr>
                        <a:t>графические изображения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 charset="-52"/>
                        </a:rPr>
                        <a:t>количество часов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 charset="-52"/>
                        </a:rPr>
                        <a:t>чертежи сборочные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 charset="-52"/>
                        </a:rPr>
                        <a:t>14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 charset="-52"/>
                        </a:rPr>
                        <a:t>чертежи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 charset="-52"/>
                        </a:rPr>
                        <a:t>34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 charset="-52"/>
                        </a:rPr>
                        <a:t>технические рисунки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 charset="-52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 charset="-52"/>
                        </a:rPr>
                        <a:t>аксонометрические проекции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 charset="-52"/>
                        </a:rPr>
                        <a:t>4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 charset="-52"/>
                        </a:rPr>
                        <a:t>эскизы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 charset="-52"/>
                        </a:rPr>
                        <a:t>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 charset="-52"/>
                        </a:rPr>
                        <a:t>схемы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 charset="-52"/>
                        </a:rPr>
                        <a:t>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2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 charset="-52"/>
                        </a:rPr>
                        <a:t>развертки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Cyr" charset="-52"/>
                        </a:rPr>
                        <a:t>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90227" name="Rectangle 115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797425"/>
            <a:ext cx="8229600" cy="1333500"/>
          </a:xfrm>
        </p:spPr>
        <p:txBody>
          <a:bodyPr/>
          <a:lstStyle/>
          <a:p>
            <a:r>
              <a:rPr lang="ru-RU" altLang="ru-RU" sz="2400" b="1" i="1">
                <a:solidFill>
                  <a:srgbClr val="FF0000"/>
                </a:solidFill>
              </a:rPr>
              <a:t>Научившись правильно выполнять и читать чертежи, можно легко построить и другие графические изображения!</a:t>
            </a:r>
          </a:p>
        </p:txBody>
      </p:sp>
      <p:graphicFrame>
        <p:nvGraphicFramePr>
          <p:cNvPr id="90228" name="Object 116"/>
          <p:cNvGraphicFramePr>
            <a:graphicFrameLocks noChangeAspect="1"/>
          </p:cNvGraphicFramePr>
          <p:nvPr>
            <p:ph sz="quarter" idx="1"/>
          </p:nvPr>
        </p:nvGraphicFramePr>
        <p:xfrm>
          <a:off x="395288" y="1557338"/>
          <a:ext cx="4183062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Диаграмма" r:id="rId3" imgW="3305288" imgH="2047960" progId="Excel.Chart.8">
                  <p:embed/>
                </p:oleObj>
              </mc:Choice>
              <mc:Fallback>
                <p:oleObj name="Диаграмма" r:id="rId3" imgW="3305288" imgH="204796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557338"/>
                        <a:ext cx="4183062" cy="2735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43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0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0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0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9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25" grpId="0"/>
      <p:bldP spid="90227" grpId="0" build="p"/>
      <p:bldOleChart spid="902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0929" y="620688"/>
            <a:ext cx="23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Паровоз Черепановых</a:t>
            </a:r>
          </a:p>
        </p:txBody>
      </p:sp>
      <p:pic>
        <p:nvPicPr>
          <p:cNvPr id="3" name="Рисунок 2" descr="C:\Documents and Settings\Анна\Рабочий стол\ШКОЛА\ЧЕРЧЕНИЕ\рис\20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12068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1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0809" y="1052736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Графика </a:t>
            </a:r>
            <a:r>
              <a:rPr lang="ru-RU" sz="2800" i="1" dirty="0"/>
              <a:t>— </a:t>
            </a:r>
            <a:r>
              <a:rPr lang="ru-RU" sz="2800" dirty="0"/>
              <a:t>это способ отражения окружающей нас действительности на плоскости. Графика вмещает в себя множество способов изображения, например рисунок, чертеж и т. д.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7351" y="5132151"/>
            <a:ext cx="6213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/>
              <a:t>Сейчас подробнее рассмотрим их</a:t>
            </a:r>
          </a:p>
        </p:txBody>
      </p:sp>
    </p:spTree>
    <p:extLst>
      <p:ext uri="{BB962C8B-B14F-4D97-AF65-F5344CB8AC3E}">
        <p14:creationId xmlns:p14="http://schemas.microsoft.com/office/powerpoint/2010/main" val="22587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нна\Рабочий стол\ШКОЛА\ЧЕРЧЕНИЕ\рис\cherep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453650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0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нна\Рабочий стол\ШКОЛА\ЧЕРЧЕНИЕ\рис\mr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2008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7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нна\Рабочий стол\ШКОЛА\ЧЕРЧЕНИЕ\рис\img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989799" cy="456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6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3984" y="476672"/>
            <a:ext cx="4605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Токарно-копировальный станок А.К. Нартова</a:t>
            </a:r>
          </a:p>
        </p:txBody>
      </p:sp>
      <p:pic>
        <p:nvPicPr>
          <p:cNvPr id="3" name="Рисунок 2" descr="C:\Documents and Settings\Анна\Рабочий стол\ШКОЛА\ЧЕРЧЕНИЕ\рис\Bol'shoi_tokarno-kopiroval'nyi_stanok_konstrukcii_Nartov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92625"/>
            <a:ext cx="61926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3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нна\Рабочий стол\ШКОЛА\ЧЕРЧЕНИЕ\рис\PETR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439248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нна\Рабочий стол\ШКОЛА\ЧЕРЧЕНИЕ\рис\risunok-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5904656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нна\Рабочий стол\ШКОЛА\ЧЕРЧЕНИЕ\рис\схема передачи. движения обеим кареткам.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11860"/>
            <a:ext cx="4121150" cy="583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8864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Схема передачи движения обеим кареткам.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14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764704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Процесс ручного выполнения конструкторской документации очень трудоемок, поэтому в современных проектно-конструкторских отделах применяют современные технические средства на основе ЭВМ и персональных компьютеров.</a:t>
            </a:r>
          </a:p>
        </p:txBody>
      </p:sp>
    </p:spTree>
    <p:extLst>
      <p:ext uri="{BB962C8B-B14F-4D97-AF65-F5344CB8AC3E}">
        <p14:creationId xmlns:p14="http://schemas.microsoft.com/office/powerpoint/2010/main" val="32788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3" y="47664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Планшетный графопостроитель – устройство вывода информации</a:t>
            </a:r>
          </a:p>
        </p:txBody>
      </p:sp>
      <p:pic>
        <p:nvPicPr>
          <p:cNvPr id="3" name="Рисунок 2" descr="C:\Documents and Settings\Анна\Рабочий стол\ШКОЛА\ЧЕРЧЕНИЕ\рис\DSC01955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56501"/>
            <a:ext cx="604867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18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нна\Рабочий стол\ШКОЛА\ЧЕРЧЕНИЕ\рис\kg0127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5"/>
            <a:ext cx="684075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6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27280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9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276872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Таким образом, графическая документация прошла долгий путь, прежде чем стала похожа на современные графические документы и стала выполняться автоматизированным путем.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548680"/>
            <a:ext cx="9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Вывод: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060848"/>
            <a:ext cx="801541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§ 1. прочитать. Ответить на вопросы в конце параграфа.</a:t>
            </a:r>
          </a:p>
          <a:p>
            <a:pPr marL="342900" indent="-342900">
              <a:buAutoNum type="arabicPeriod"/>
            </a:pPr>
            <a:endParaRPr lang="ru-RU" sz="3200" dirty="0" smtClean="0"/>
          </a:p>
          <a:p>
            <a:r>
              <a:rPr lang="ru-RU" sz="3200" dirty="0" smtClean="0"/>
              <a:t>2. В рабочей тетради выполнить практическое упражнение под   </a:t>
            </a:r>
            <a:r>
              <a:rPr lang="ru-RU" sz="3600" b="1" dirty="0" smtClean="0">
                <a:solidFill>
                  <a:srgbClr val="FF0000"/>
                </a:solidFill>
              </a:rPr>
              <a:t>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Литература</a:t>
            </a:r>
          </a:p>
        </p:txBody>
      </p:sp>
      <p:sp>
        <p:nvSpPr>
          <p:cNvPr id="95236" name="Rectangle 4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455613" indent="-455613" defTabSz="449263">
              <a:tabLst>
                <a:tab pos="455613" algn="l"/>
                <a:tab pos="1370013" algn="l"/>
                <a:tab pos="2284413" algn="l"/>
                <a:tab pos="3198813" algn="l"/>
                <a:tab pos="4113213" algn="l"/>
                <a:tab pos="5027613" algn="l"/>
                <a:tab pos="5942013" algn="l"/>
                <a:tab pos="6856413" algn="l"/>
                <a:tab pos="7770813" algn="l"/>
                <a:tab pos="8685213" algn="l"/>
                <a:tab pos="9599613" algn="l"/>
                <a:tab pos="10514013" algn="l"/>
              </a:tabLst>
            </a:pPr>
            <a:r>
              <a:rPr lang="ru-RU" altLang="ru-RU" sz="2800">
                <a:effectLst/>
              </a:rPr>
              <a:t>А.Д. Ботвинников и др. Черчение. 8-9 класс. М., Астрель-АСТ, 2008.</a:t>
            </a:r>
          </a:p>
          <a:p>
            <a:pPr marL="455613" indent="-455613" defTabSz="449263">
              <a:tabLst>
                <a:tab pos="455613" algn="l"/>
                <a:tab pos="1370013" algn="l"/>
                <a:tab pos="2284413" algn="l"/>
                <a:tab pos="3198813" algn="l"/>
                <a:tab pos="4113213" algn="l"/>
                <a:tab pos="5027613" algn="l"/>
                <a:tab pos="5942013" algn="l"/>
                <a:tab pos="6856413" algn="l"/>
                <a:tab pos="7770813" algn="l"/>
                <a:tab pos="8685213" algn="l"/>
                <a:tab pos="9599613" algn="l"/>
                <a:tab pos="10514013" algn="l"/>
              </a:tabLst>
            </a:pPr>
            <a:r>
              <a:rPr lang="ru-RU" altLang="ru-RU" sz="2800">
                <a:effectLst/>
              </a:rPr>
              <a:t>В.В. Степакова. Черчение. М., Просвещение, 2008. </a:t>
            </a:r>
          </a:p>
          <a:p>
            <a:pPr marL="455613" indent="-455613" defTabSz="449263">
              <a:tabLst>
                <a:tab pos="455613" algn="l"/>
                <a:tab pos="1370013" algn="l"/>
                <a:tab pos="2284413" algn="l"/>
                <a:tab pos="3198813" algn="l"/>
                <a:tab pos="4113213" algn="l"/>
                <a:tab pos="5027613" algn="l"/>
                <a:tab pos="5942013" algn="l"/>
                <a:tab pos="6856413" algn="l"/>
                <a:tab pos="7770813" algn="l"/>
                <a:tab pos="8685213" algn="l"/>
                <a:tab pos="9599613" algn="l"/>
                <a:tab pos="10514013" algn="l"/>
              </a:tabLst>
            </a:pPr>
            <a:r>
              <a:rPr lang="ru-RU" altLang="ru-RU" sz="2800">
                <a:effectLst/>
              </a:rPr>
              <a:t>В.В. Виноградов и др. Словарь-справочник по черчению. М., Просвещение, 1999. </a:t>
            </a:r>
          </a:p>
          <a:p>
            <a:pPr marL="455613" indent="-455613" defTabSz="449263">
              <a:tabLst>
                <a:tab pos="455613" algn="l"/>
                <a:tab pos="1370013" algn="l"/>
                <a:tab pos="2284413" algn="l"/>
                <a:tab pos="3198813" algn="l"/>
                <a:tab pos="4113213" algn="l"/>
                <a:tab pos="5027613" algn="l"/>
                <a:tab pos="5942013" algn="l"/>
                <a:tab pos="6856413" algn="l"/>
                <a:tab pos="7770813" algn="l"/>
                <a:tab pos="8685213" algn="l"/>
                <a:tab pos="9599613" algn="l"/>
                <a:tab pos="10514013" algn="l"/>
              </a:tabLst>
            </a:pPr>
            <a:r>
              <a:rPr lang="ru-RU" altLang="ru-RU" sz="2800">
                <a:effectLst/>
              </a:rPr>
              <a:t>М.М. Селиверстов и др. Черчение. 7 – 8 класс. М., Просвещение, 2001.</a:t>
            </a:r>
          </a:p>
        </p:txBody>
      </p:sp>
    </p:spTree>
    <p:extLst>
      <p:ext uri="{BB962C8B-B14F-4D97-AF65-F5344CB8AC3E}">
        <p14:creationId xmlns:p14="http://schemas.microsoft.com/office/powerpoint/2010/main" val="39366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Электросхема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33900"/>
          </a:xfrm>
        </p:spPr>
        <p:txBody>
          <a:bodyPr/>
          <a:lstStyle/>
          <a:p>
            <a:r>
              <a:rPr lang="ru-RU" altLang="ru-RU" sz="2400" b="1" i="1" dirty="0">
                <a:solidFill>
                  <a:srgbClr val="FF0000"/>
                </a:solidFill>
              </a:rPr>
              <a:t>Электрическая схема</a:t>
            </a:r>
            <a:r>
              <a:rPr lang="ru-RU" altLang="ru-RU" sz="2400" dirty="0"/>
              <a:t> – графическое изображение элементов электрической цепи при помощи условных знаков</a:t>
            </a:r>
          </a:p>
          <a:p>
            <a:r>
              <a:rPr lang="ru-RU" altLang="ru-RU" sz="2400" dirty="0"/>
              <a:t>На </a:t>
            </a:r>
            <a:r>
              <a:rPr lang="ru-RU" altLang="ru-RU" sz="2400" dirty="0" err="1"/>
              <a:t>электросхемах</a:t>
            </a:r>
            <a:r>
              <a:rPr lang="ru-RU" altLang="ru-RU" sz="2400" dirty="0"/>
              <a:t> показывают связь отдельных приборов и элементов в изделии</a:t>
            </a:r>
          </a:p>
        </p:txBody>
      </p:sp>
      <p:pic>
        <p:nvPicPr>
          <p:cNvPr id="6150" name="Picture 6" descr="256 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00213"/>
            <a:ext cx="4105275" cy="4321175"/>
          </a:xfrm>
        </p:spPr>
      </p:pic>
      <p:sp>
        <p:nvSpPr>
          <p:cNvPr id="3" name="Штриховая стрелка вправо 2">
            <a:hlinkClick r:id="rId3" action="ppaction://hlinksldjump"/>
          </p:cNvPr>
          <p:cNvSpPr/>
          <p:nvPr/>
        </p:nvSpPr>
        <p:spPr>
          <a:xfrm>
            <a:off x="8028384" y="6160544"/>
            <a:ext cx="720080" cy="57606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омпрессор на принципиальные пневматические схемы Радио схем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5334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61074" y="1052736"/>
            <a:ext cx="32704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 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технический документ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содержащий в виде условных графических изображений или обозначений информацию о строении изделия, его составных частях и взаимосвязи между ними, действие которого основывается на использовании энергии сжатой 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жидкости (газа). 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Гидравлическая схема является одним из видов схем изделий и обозначаются в шифре основной надписи литерой «</a:t>
            </a:r>
            <a:r>
              <a:rPr lang="ru-RU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(пневматическая — литерой «</a:t>
            </a:r>
            <a:r>
              <a:rPr lang="ru-RU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35292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6666FF">
                    <a:lumMod val="50000"/>
                  </a:srgbClr>
                </a:solidFill>
              </a:rPr>
              <a:t>Гидравлические и пневматические схемы</a:t>
            </a:r>
          </a:p>
        </p:txBody>
      </p:sp>
      <p:pic>
        <p:nvPicPr>
          <p:cNvPr id="10244" name="Picture 4" descr="Элегазовый генераторный выключатель 10кВ, 63кА, 8000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4104456" cy="25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Штриховая стрелка вправо 5">
            <a:hlinkClick r:id="rId4" action="ppaction://hlinksldjump"/>
          </p:cNvPr>
          <p:cNvSpPr/>
          <p:nvPr/>
        </p:nvSpPr>
        <p:spPr>
          <a:xfrm>
            <a:off x="8028384" y="6160544"/>
            <a:ext cx="720080" cy="57606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енисковые системы - Энциклопедия, Большая Совет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8" y="630357"/>
            <a:ext cx="4762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2" y="261025"/>
            <a:ext cx="2340321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6666FF">
                    <a:lumMod val="50000"/>
                  </a:srgbClr>
                </a:solidFill>
              </a:rPr>
              <a:t>Оптические схемы</a:t>
            </a:r>
            <a:endParaRPr lang="ru-RU" b="1" dirty="0">
              <a:solidFill>
                <a:srgbClr val="6666FF">
                  <a:lumMod val="50000"/>
                </a:srgbClr>
              </a:solidFill>
            </a:endParaRPr>
          </a:p>
        </p:txBody>
      </p:sp>
      <p:pic>
        <p:nvPicPr>
          <p:cNvPr id="11270" name="Picture 6" descr="Телескоп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00471"/>
            <a:ext cx="49339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75142" y="2027913"/>
            <a:ext cx="344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</a:rPr>
              <a:t>оптическая схема телескопа</a:t>
            </a:r>
          </a:p>
        </p:txBody>
      </p:sp>
      <p:sp>
        <p:nvSpPr>
          <p:cNvPr id="6" name="Штриховая стрелка вправо 5">
            <a:hlinkClick r:id="rId4" action="ppaction://hlinksldjump"/>
          </p:cNvPr>
          <p:cNvSpPr/>
          <p:nvPr/>
        </p:nvSpPr>
        <p:spPr>
          <a:xfrm>
            <a:off x="193228" y="6236540"/>
            <a:ext cx="720080" cy="57606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Топографический план</a:t>
            </a:r>
          </a:p>
        </p:txBody>
      </p:sp>
      <p:sp>
        <p:nvSpPr>
          <p:cNvPr id="5125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z="2000"/>
              <a:t>Изображение в уменьшенном виде сравнительно небольших участков земной поверхности без учета шарообразности земли называется </a:t>
            </a:r>
            <a:r>
              <a:rPr lang="ru-RU" altLang="ru-RU" sz="2400" b="1" i="1">
                <a:solidFill>
                  <a:srgbClr val="FF0000"/>
                </a:solidFill>
              </a:rPr>
              <a:t>топографическим планом</a:t>
            </a:r>
          </a:p>
          <a:p>
            <a:r>
              <a:rPr lang="ru-RU" altLang="ru-RU" sz="2000"/>
              <a:t>Для выполнения топографических планов применяют масштабы уменьшения: 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2000" b="1" i="1"/>
              <a:t>1:200; 1:500; 1:1000; 1:2000</a:t>
            </a:r>
            <a:r>
              <a:rPr lang="ru-RU" altLang="ru-RU" sz="2000"/>
              <a:t>                                             </a:t>
            </a:r>
          </a:p>
          <a:p>
            <a:endParaRPr lang="ru-RU" altLang="ru-RU" sz="2000"/>
          </a:p>
        </p:txBody>
      </p:sp>
      <p:pic>
        <p:nvPicPr>
          <p:cNvPr id="5126" name="Picture 6" descr="256 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t="11743" r="6711" b="8388"/>
          <a:stretch>
            <a:fillRect/>
          </a:stretch>
        </p:blipFill>
        <p:spPr>
          <a:xfrm>
            <a:off x="250825" y="1557338"/>
            <a:ext cx="4105275" cy="4895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8028384" y="6160544"/>
            <a:ext cx="720080" cy="57606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9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40750" cy="1143000"/>
          </a:xfrm>
        </p:spPr>
        <p:txBody>
          <a:bodyPr/>
          <a:lstStyle/>
          <a:p>
            <a:r>
              <a:rPr lang="ru-RU" altLang="ru-RU"/>
              <a:t>Радиосхемы</a:t>
            </a:r>
          </a:p>
        </p:txBody>
      </p:sp>
      <p:sp>
        <p:nvSpPr>
          <p:cNvPr id="5129" name="Rectangle 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6138" y="1600200"/>
            <a:ext cx="4186237" cy="4498975"/>
          </a:xfrm>
        </p:spPr>
        <p:txBody>
          <a:bodyPr/>
          <a:lstStyle/>
          <a:p>
            <a:r>
              <a:rPr lang="ru-RU" altLang="ru-RU" sz="2400"/>
              <a:t>На </a:t>
            </a:r>
            <a:r>
              <a:rPr lang="ru-RU" altLang="ru-RU" sz="2400" b="1" i="1">
                <a:solidFill>
                  <a:srgbClr val="FF0000"/>
                </a:solidFill>
              </a:rPr>
              <a:t>радиосхемах</a:t>
            </a:r>
            <a:r>
              <a:rPr lang="ru-RU" altLang="ru-RU" sz="2400"/>
              <a:t> детали радиотехнического устройства и порядок их соединения изображаются при помощи </a:t>
            </a:r>
            <a:r>
              <a:rPr lang="ru-RU" altLang="ru-RU" sz="2400" i="1">
                <a:solidFill>
                  <a:schemeClr val="hlink"/>
                </a:solidFill>
              </a:rPr>
              <a:t>условных знаков.</a:t>
            </a:r>
          </a:p>
          <a:p>
            <a:r>
              <a:rPr lang="ru-RU" altLang="ru-RU" sz="2400"/>
              <a:t>«Читая» схему, нетрудно разобраться в цепях и принципе работы устройства.</a:t>
            </a:r>
          </a:p>
        </p:txBody>
      </p:sp>
      <p:pic>
        <p:nvPicPr>
          <p:cNvPr id="5130" name="Picture 10" descr="256 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b="8685"/>
          <a:stretch>
            <a:fillRect/>
          </a:stretch>
        </p:blipFill>
        <p:spPr>
          <a:xfrm>
            <a:off x="539750" y="1989138"/>
            <a:ext cx="3887788" cy="3616325"/>
          </a:xfrm>
        </p:spPr>
      </p:pic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1258888" y="1700213"/>
            <a:ext cx="217487" cy="722312"/>
          </a:xfrm>
          <a:prstGeom prst="downArrow">
            <a:avLst>
              <a:gd name="adj1" fmla="val 50000"/>
              <a:gd name="adj2" fmla="val 8302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2195513" y="2133600"/>
            <a:ext cx="217487" cy="722313"/>
          </a:xfrm>
          <a:prstGeom prst="downArrow">
            <a:avLst>
              <a:gd name="adj1" fmla="val 50000"/>
              <a:gd name="adj2" fmla="val 8302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2555875" y="2924175"/>
            <a:ext cx="217488" cy="722313"/>
          </a:xfrm>
          <a:prstGeom prst="downArrow">
            <a:avLst>
              <a:gd name="adj1" fmla="val 50000"/>
              <a:gd name="adj2" fmla="val 8302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1547813" y="4149725"/>
            <a:ext cx="217487" cy="722313"/>
          </a:xfrm>
          <a:prstGeom prst="downArrow">
            <a:avLst>
              <a:gd name="adj1" fmla="val 50000"/>
              <a:gd name="adj2" fmla="val 8302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" name="Штриховая стрелка вправо 8">
            <a:hlinkClick r:id="rId3" action="ppaction://hlinksldjump"/>
          </p:cNvPr>
          <p:cNvSpPr/>
          <p:nvPr/>
        </p:nvSpPr>
        <p:spPr>
          <a:xfrm>
            <a:off x="8028384" y="6160544"/>
            <a:ext cx="720080" cy="57606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83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3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32" grpId="0" animBg="1"/>
      <p:bldP spid="5132" grpId="1" animBg="1"/>
      <p:bldP spid="5133" grpId="0" animBg="1"/>
      <p:bldP spid="5133" grpId="1" animBg="1"/>
      <p:bldP spid="5134" grpId="0" animBg="1"/>
      <p:bldP spid="5134" grpId="1" animBg="1"/>
      <p:bldP spid="5135" grpId="0" animBg="1"/>
      <p:bldP spid="513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Кинематическая схема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altLang="ru-RU" sz="2000"/>
              <a:t>Упрощенное изображение при помощи условных обозначений элементов кинематической связи между отдельными звеньями механизма или машины называется </a:t>
            </a:r>
            <a:r>
              <a:rPr lang="ru-RU" altLang="ru-RU" sz="2400" b="1" i="1">
                <a:solidFill>
                  <a:srgbClr val="FF0000"/>
                </a:solidFill>
              </a:rPr>
              <a:t>кинематической схемой.</a:t>
            </a:r>
          </a:p>
          <a:p>
            <a:r>
              <a:rPr lang="ru-RU" altLang="ru-RU" sz="2000"/>
              <a:t>Кинематическая схема, как правило, вычерчивается в виде плоской развертки и без масштаба</a:t>
            </a:r>
            <a:r>
              <a:rPr lang="ru-RU" altLang="ru-RU" sz="1800"/>
              <a:t>.</a:t>
            </a:r>
          </a:p>
        </p:txBody>
      </p:sp>
      <p:pic>
        <p:nvPicPr>
          <p:cNvPr id="4102" name="Picture 6" descr="067 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4176713" cy="48244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Штриховая стрелка вправо 4">
            <a:hlinkClick r:id="rId3" action="ppaction://hlinksldjump"/>
          </p:cNvPr>
          <p:cNvSpPr/>
          <p:nvPr/>
        </p:nvSpPr>
        <p:spPr>
          <a:xfrm>
            <a:off x="8028384" y="6160544"/>
            <a:ext cx="720080" cy="57606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2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Прямоугольное проецирование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557338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/>
              <a:t>В том случае, когда проецирующие лучи перпендикулярны плоскости проекций, т.е. Составляют с ней угол 90</a:t>
            </a:r>
            <a:r>
              <a:rPr lang="ru-RU" altLang="ru-RU" sz="2000" baseline="30000"/>
              <a:t>0</a:t>
            </a:r>
            <a:r>
              <a:rPr lang="ru-RU" altLang="ru-RU" sz="2000"/>
              <a:t>, проецирование называют </a:t>
            </a:r>
            <a:r>
              <a:rPr lang="ru-RU" altLang="ru-RU" sz="2000" b="1" i="1">
                <a:solidFill>
                  <a:srgbClr val="FF0000"/>
                </a:solidFill>
              </a:rPr>
              <a:t>прямоугольным</a:t>
            </a:r>
            <a:endParaRPr lang="ru-RU" altLang="ru-RU" sz="2000"/>
          </a:p>
          <a:p>
            <a:pPr>
              <a:lnSpc>
                <a:spcPct val="90000"/>
              </a:lnSpc>
            </a:pPr>
            <a:r>
              <a:rPr lang="ru-RU" altLang="ru-RU" sz="2000"/>
              <a:t>Полученная при этом проекция называется </a:t>
            </a:r>
            <a:r>
              <a:rPr lang="ru-RU" altLang="ru-RU" sz="2000" b="1" i="1">
                <a:solidFill>
                  <a:srgbClr val="FF0000"/>
                </a:solidFill>
              </a:rPr>
              <a:t>прямоугольной</a:t>
            </a:r>
          </a:p>
          <a:p>
            <a:pPr>
              <a:lnSpc>
                <a:spcPct val="90000"/>
              </a:lnSpc>
            </a:pPr>
            <a:r>
              <a:rPr lang="ru-RU" altLang="ru-RU" sz="2000" b="1" i="1">
                <a:solidFill>
                  <a:srgbClr val="FF0000"/>
                </a:solidFill>
              </a:rPr>
              <a:t>Н – плоскость проекций</a:t>
            </a:r>
          </a:p>
          <a:p>
            <a:pPr>
              <a:lnSpc>
                <a:spcPct val="90000"/>
              </a:lnSpc>
            </a:pPr>
            <a:endParaRPr lang="ru-RU" altLang="ru-RU" sz="2000" b="1" i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ru-RU" sz="2000" b="1" i="1">
                <a:solidFill>
                  <a:srgbClr val="FF0000"/>
                </a:solidFill>
              </a:rPr>
              <a:t>abcd </a:t>
            </a:r>
            <a:r>
              <a:rPr lang="ru-RU" altLang="ru-RU" sz="2000" b="1" i="1">
                <a:solidFill>
                  <a:srgbClr val="FF0000"/>
                </a:solidFill>
              </a:rPr>
              <a:t>– проекции точек  </a:t>
            </a:r>
            <a:r>
              <a:rPr lang="en-US" altLang="ru-RU" sz="2000" b="1" i="1">
                <a:solidFill>
                  <a:srgbClr val="FF0000"/>
                </a:solidFill>
              </a:rPr>
              <a:t>ABCD</a:t>
            </a:r>
          </a:p>
          <a:p>
            <a:pPr>
              <a:lnSpc>
                <a:spcPct val="90000"/>
              </a:lnSpc>
            </a:pPr>
            <a:r>
              <a:rPr lang="en-US" altLang="ru-RU" sz="2000" b="1" i="1">
                <a:solidFill>
                  <a:srgbClr val="FF0000"/>
                </a:solidFill>
              </a:rPr>
              <a:t>Aa</a:t>
            </a:r>
            <a:r>
              <a:rPr lang="ru-RU" altLang="ru-RU" sz="2000" b="1" i="1">
                <a:solidFill>
                  <a:srgbClr val="FF0000"/>
                </a:solidFill>
              </a:rPr>
              <a:t>,</a:t>
            </a:r>
            <a:r>
              <a:rPr lang="en-US" altLang="ru-RU" sz="2000" b="1" i="1">
                <a:solidFill>
                  <a:srgbClr val="FF0000"/>
                </a:solidFill>
              </a:rPr>
              <a:t> Bb</a:t>
            </a:r>
            <a:r>
              <a:rPr lang="ru-RU" altLang="ru-RU" sz="2000" b="1" i="1">
                <a:solidFill>
                  <a:srgbClr val="FF0000"/>
                </a:solidFill>
              </a:rPr>
              <a:t>,</a:t>
            </a:r>
            <a:r>
              <a:rPr lang="en-US" altLang="ru-RU" sz="2000" b="1" i="1">
                <a:solidFill>
                  <a:srgbClr val="FF0000"/>
                </a:solidFill>
              </a:rPr>
              <a:t> Cc</a:t>
            </a:r>
            <a:r>
              <a:rPr lang="ru-RU" altLang="ru-RU" sz="2000" b="1" i="1">
                <a:solidFill>
                  <a:srgbClr val="FF0000"/>
                </a:solidFill>
              </a:rPr>
              <a:t>,</a:t>
            </a:r>
            <a:r>
              <a:rPr lang="en-US" altLang="ru-RU" sz="2000" b="1" i="1">
                <a:solidFill>
                  <a:srgbClr val="FF0000"/>
                </a:solidFill>
              </a:rPr>
              <a:t> Dd – </a:t>
            </a:r>
            <a:r>
              <a:rPr lang="ru-RU" altLang="ru-RU" sz="2000" b="1" i="1">
                <a:solidFill>
                  <a:srgbClr val="FF0000"/>
                </a:solidFill>
              </a:rPr>
              <a:t>проецирующие лучи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                                                 </a:t>
            </a: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1258888" y="4076700"/>
            <a:ext cx="2222500" cy="698500"/>
          </a:xfrm>
          <a:prstGeom prst="parallelogram">
            <a:avLst>
              <a:gd name="adj" fmla="val 79545"/>
            </a:avLst>
          </a:prstGeom>
          <a:solidFill>
            <a:srgbClr val="752B6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smtClean="0">
              <a:solidFill>
                <a:srgbClr val="FF0000"/>
              </a:solidFill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1258888" y="2492375"/>
            <a:ext cx="2293937" cy="698500"/>
          </a:xfrm>
          <a:prstGeom prst="parallelogram">
            <a:avLst>
              <a:gd name="adj" fmla="val 821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smtClean="0">
              <a:solidFill>
                <a:srgbClr val="FF0000"/>
              </a:solidFill>
            </a:endParaRP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1331913" y="2924175"/>
            <a:ext cx="0" cy="1800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smtClean="0">
              <a:solidFill>
                <a:srgbClr val="FF0000"/>
              </a:solidFill>
            </a:endParaRP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1835150" y="2133600"/>
            <a:ext cx="0" cy="18732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smtClean="0">
              <a:solidFill>
                <a:srgbClr val="FF0000"/>
              </a:solidFill>
            </a:endParaRP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2916238" y="2852738"/>
            <a:ext cx="0" cy="18716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smtClean="0">
              <a:solidFill>
                <a:srgbClr val="FF0000"/>
              </a:solidFill>
            </a:endParaRPr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 flipH="1">
            <a:off x="3492500" y="1989138"/>
            <a:ext cx="69850" cy="2089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smtClean="0">
              <a:solidFill>
                <a:srgbClr val="FF0000"/>
              </a:solidFill>
            </a:endParaRPr>
          </a:p>
        </p:txBody>
      </p:sp>
      <p:sp>
        <p:nvSpPr>
          <p:cNvPr id="2074" name="WordArt 26"/>
          <p:cNvSpPr>
            <a:spLocks noChangeArrowheads="1" noChangeShapeType="1" noTextEdit="1"/>
          </p:cNvSpPr>
          <p:nvPr/>
        </p:nvSpPr>
        <p:spPr bwMode="auto">
          <a:xfrm>
            <a:off x="1547813" y="2276475"/>
            <a:ext cx="104775" cy="171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А</a:t>
            </a:r>
          </a:p>
        </p:txBody>
      </p:sp>
      <p:sp>
        <p:nvSpPr>
          <p:cNvPr id="2075" name="WordArt 27"/>
          <p:cNvSpPr>
            <a:spLocks noChangeArrowheads="1" noChangeShapeType="1" noTextEdit="1"/>
          </p:cNvSpPr>
          <p:nvPr/>
        </p:nvSpPr>
        <p:spPr bwMode="auto">
          <a:xfrm>
            <a:off x="3708400" y="2133600"/>
            <a:ext cx="142875" cy="282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В</a:t>
            </a:r>
          </a:p>
        </p:txBody>
      </p:sp>
      <p:sp>
        <p:nvSpPr>
          <p:cNvPr id="2076" name="WordArt 28"/>
          <p:cNvSpPr>
            <a:spLocks noChangeArrowheads="1" noChangeShapeType="1" noTextEdit="1"/>
          </p:cNvSpPr>
          <p:nvPr/>
        </p:nvSpPr>
        <p:spPr bwMode="auto">
          <a:xfrm>
            <a:off x="3132138" y="3213100"/>
            <a:ext cx="144462" cy="2428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С</a:t>
            </a:r>
          </a:p>
        </p:txBody>
      </p:sp>
      <p:sp>
        <p:nvSpPr>
          <p:cNvPr id="2077" name="WordArt 29"/>
          <p:cNvSpPr>
            <a:spLocks noChangeArrowheads="1" noChangeShapeType="1" noTextEdit="1"/>
          </p:cNvSpPr>
          <p:nvPr/>
        </p:nvSpPr>
        <p:spPr bwMode="auto">
          <a:xfrm rot="5483899" flipH="1">
            <a:off x="939006" y="3174207"/>
            <a:ext cx="280987" cy="215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 b="1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D</a:t>
            </a:r>
            <a:endParaRPr lang="ru-RU" sz="1400" b="1" i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cs typeface="Arial"/>
            </a:endParaRPr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2843213" y="4724400"/>
            <a:ext cx="142875" cy="144463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smtClean="0">
              <a:solidFill>
                <a:srgbClr val="FF0000"/>
              </a:solidFill>
            </a:endParaRPr>
          </a:p>
        </p:txBody>
      </p:sp>
      <p:sp>
        <p:nvSpPr>
          <p:cNvPr id="2079" name="WordArt 31"/>
          <p:cNvSpPr>
            <a:spLocks noChangeArrowheads="1" noChangeShapeType="1" noTextEdit="1"/>
          </p:cNvSpPr>
          <p:nvPr/>
        </p:nvSpPr>
        <p:spPr bwMode="auto">
          <a:xfrm>
            <a:off x="1547813" y="3933825"/>
            <a:ext cx="95250" cy="209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a</a:t>
            </a:r>
            <a:endParaRPr lang="ru-RU" sz="1400" b="1" i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cs typeface="Arial"/>
            </a:endParaRPr>
          </a:p>
        </p:txBody>
      </p:sp>
      <p:sp>
        <p:nvSpPr>
          <p:cNvPr id="2080" name="WordArt 32"/>
          <p:cNvSpPr>
            <a:spLocks noChangeArrowheads="1" noChangeShapeType="1" noTextEdit="1"/>
          </p:cNvSpPr>
          <p:nvPr/>
        </p:nvSpPr>
        <p:spPr bwMode="auto">
          <a:xfrm>
            <a:off x="3708400" y="4076700"/>
            <a:ext cx="176213" cy="138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b</a:t>
            </a:r>
            <a:endParaRPr lang="ru-RU" sz="1400" b="1" i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cs typeface="Arial"/>
            </a:endParaRPr>
          </a:p>
        </p:txBody>
      </p:sp>
      <p:sp>
        <p:nvSpPr>
          <p:cNvPr id="2081" name="WordArt 33"/>
          <p:cNvSpPr>
            <a:spLocks noChangeArrowheads="1" noChangeShapeType="1" noTextEdit="1"/>
          </p:cNvSpPr>
          <p:nvPr/>
        </p:nvSpPr>
        <p:spPr bwMode="auto">
          <a:xfrm rot="-607694">
            <a:off x="3132138" y="4868863"/>
            <a:ext cx="120650" cy="234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c</a:t>
            </a:r>
            <a:endParaRPr lang="ru-RU" sz="1400" b="1" i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cs typeface="Arial"/>
            </a:endParaRPr>
          </a:p>
        </p:txBody>
      </p:sp>
      <p:sp>
        <p:nvSpPr>
          <p:cNvPr id="2083" name="WordArt 35"/>
          <p:cNvSpPr>
            <a:spLocks noChangeArrowheads="1" noChangeShapeType="1" noTextEdit="1"/>
          </p:cNvSpPr>
          <p:nvPr/>
        </p:nvSpPr>
        <p:spPr bwMode="auto">
          <a:xfrm rot="10800000" flipH="1" flipV="1">
            <a:off x="838200" y="4868863"/>
            <a:ext cx="133350" cy="76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848655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d</a:t>
            </a:r>
            <a:endParaRPr lang="ru-RU" sz="1400" b="1" i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cs typeface="Arial"/>
            </a:endParaRPr>
          </a:p>
        </p:txBody>
      </p:sp>
      <p:sp>
        <p:nvSpPr>
          <p:cNvPr id="2084" name="AutoShape 36"/>
          <p:cNvSpPr>
            <a:spLocks noChangeArrowheads="1"/>
          </p:cNvSpPr>
          <p:nvPr/>
        </p:nvSpPr>
        <p:spPr bwMode="auto">
          <a:xfrm>
            <a:off x="1258888" y="4724400"/>
            <a:ext cx="144462" cy="144463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smtClean="0">
              <a:solidFill>
                <a:srgbClr val="FF0000"/>
              </a:solidFill>
            </a:endParaRPr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1763713" y="4005263"/>
            <a:ext cx="144462" cy="144462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smtClean="0">
              <a:solidFill>
                <a:srgbClr val="FF0000"/>
              </a:solidFill>
            </a:endParaRPr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3348038" y="4005263"/>
            <a:ext cx="144462" cy="142875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smtClean="0">
              <a:solidFill>
                <a:srgbClr val="FF0000"/>
              </a:solidFill>
            </a:endParaRPr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>
            <a:off x="3492500" y="2420938"/>
            <a:ext cx="144463" cy="142875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smtClean="0">
              <a:solidFill>
                <a:srgbClr val="FF0000"/>
              </a:solidFill>
            </a:endParaRPr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2843213" y="3068638"/>
            <a:ext cx="144462" cy="144462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smtClean="0">
              <a:solidFill>
                <a:srgbClr val="FF0000"/>
              </a:solidFill>
            </a:endParaRPr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1187450" y="3068638"/>
            <a:ext cx="142875" cy="144462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smtClean="0">
              <a:solidFill>
                <a:srgbClr val="FF0000"/>
              </a:solidFill>
            </a:endParaRPr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>
            <a:off x="1763713" y="2420938"/>
            <a:ext cx="142875" cy="144462"/>
          </a:xfrm>
          <a:prstGeom prst="flowChartConnector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smtClean="0">
              <a:solidFill>
                <a:srgbClr val="FF0000"/>
              </a:solidFill>
            </a:endParaRPr>
          </a:p>
        </p:txBody>
      </p:sp>
      <p:sp>
        <p:nvSpPr>
          <p:cNvPr id="2093" name="Freeform 45"/>
          <p:cNvSpPr>
            <a:spLocks/>
          </p:cNvSpPr>
          <p:nvPr/>
        </p:nvSpPr>
        <p:spPr bwMode="auto">
          <a:xfrm>
            <a:off x="357188" y="3660775"/>
            <a:ext cx="3962400" cy="1666875"/>
          </a:xfrm>
          <a:custGeom>
            <a:avLst/>
            <a:gdLst>
              <a:gd name="T0" fmla="*/ 0 w 2496"/>
              <a:gd name="T1" fmla="*/ 875 h 1050"/>
              <a:gd name="T2" fmla="*/ 88 w 2496"/>
              <a:gd name="T3" fmla="*/ 787 h 1050"/>
              <a:gd name="T4" fmla="*/ 101 w 2496"/>
              <a:gd name="T5" fmla="*/ 749 h 1050"/>
              <a:gd name="T6" fmla="*/ 126 w 2496"/>
              <a:gd name="T7" fmla="*/ 712 h 1050"/>
              <a:gd name="T8" fmla="*/ 163 w 2496"/>
              <a:gd name="T9" fmla="*/ 612 h 1050"/>
              <a:gd name="T10" fmla="*/ 263 w 2496"/>
              <a:gd name="T11" fmla="*/ 536 h 1050"/>
              <a:gd name="T12" fmla="*/ 313 w 2496"/>
              <a:gd name="T13" fmla="*/ 461 h 1050"/>
              <a:gd name="T14" fmla="*/ 401 w 2496"/>
              <a:gd name="T15" fmla="*/ 349 h 1050"/>
              <a:gd name="T16" fmla="*/ 526 w 2496"/>
              <a:gd name="T17" fmla="*/ 211 h 1050"/>
              <a:gd name="T18" fmla="*/ 601 w 2496"/>
              <a:gd name="T19" fmla="*/ 161 h 1050"/>
              <a:gd name="T20" fmla="*/ 664 w 2496"/>
              <a:gd name="T21" fmla="*/ 111 h 1050"/>
              <a:gd name="T22" fmla="*/ 677 w 2496"/>
              <a:gd name="T23" fmla="*/ 73 h 1050"/>
              <a:gd name="T24" fmla="*/ 889 w 2496"/>
              <a:gd name="T25" fmla="*/ 61 h 1050"/>
              <a:gd name="T26" fmla="*/ 1340 w 2496"/>
              <a:gd name="T27" fmla="*/ 48 h 1050"/>
              <a:gd name="T28" fmla="*/ 1991 w 2496"/>
              <a:gd name="T29" fmla="*/ 61 h 1050"/>
              <a:gd name="T30" fmla="*/ 2242 w 2496"/>
              <a:gd name="T31" fmla="*/ 48 h 1050"/>
              <a:gd name="T32" fmla="*/ 2354 w 2496"/>
              <a:gd name="T33" fmla="*/ 123 h 1050"/>
              <a:gd name="T34" fmla="*/ 2455 w 2496"/>
              <a:gd name="T35" fmla="*/ 211 h 1050"/>
              <a:gd name="T36" fmla="*/ 2480 w 2496"/>
              <a:gd name="T37" fmla="*/ 286 h 1050"/>
              <a:gd name="T38" fmla="*/ 2405 w 2496"/>
              <a:gd name="T39" fmla="*/ 511 h 1050"/>
              <a:gd name="T40" fmla="*/ 2367 w 2496"/>
              <a:gd name="T41" fmla="*/ 687 h 1050"/>
              <a:gd name="T42" fmla="*/ 2342 w 2496"/>
              <a:gd name="T43" fmla="*/ 724 h 1050"/>
              <a:gd name="T44" fmla="*/ 2329 w 2496"/>
              <a:gd name="T45" fmla="*/ 762 h 1050"/>
              <a:gd name="T46" fmla="*/ 2242 w 2496"/>
              <a:gd name="T47" fmla="*/ 875 h 1050"/>
              <a:gd name="T48" fmla="*/ 2129 w 2496"/>
              <a:gd name="T49" fmla="*/ 1012 h 1050"/>
              <a:gd name="T50" fmla="*/ 1941 w 2496"/>
              <a:gd name="T51" fmla="*/ 1050 h 1050"/>
              <a:gd name="T52" fmla="*/ 1753 w 2496"/>
              <a:gd name="T53" fmla="*/ 1037 h 1050"/>
              <a:gd name="T54" fmla="*/ 1678 w 2496"/>
              <a:gd name="T55" fmla="*/ 1012 h 1050"/>
              <a:gd name="T56" fmla="*/ 1002 w 2496"/>
              <a:gd name="T57" fmla="*/ 1050 h 1050"/>
              <a:gd name="T58" fmla="*/ 889 w 2496"/>
              <a:gd name="T59" fmla="*/ 1037 h 1050"/>
              <a:gd name="T60" fmla="*/ 814 w 2496"/>
              <a:gd name="T61" fmla="*/ 1000 h 1050"/>
              <a:gd name="T62" fmla="*/ 739 w 2496"/>
              <a:gd name="T63" fmla="*/ 975 h 1050"/>
              <a:gd name="T64" fmla="*/ 226 w 2496"/>
              <a:gd name="T65" fmla="*/ 975 h 1050"/>
              <a:gd name="T66" fmla="*/ 126 w 2496"/>
              <a:gd name="T67" fmla="*/ 950 h 1050"/>
              <a:gd name="T68" fmla="*/ 50 w 2496"/>
              <a:gd name="T69" fmla="*/ 925 h 1050"/>
              <a:gd name="T70" fmla="*/ 0 w 2496"/>
              <a:gd name="T71" fmla="*/ 875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96" h="1050">
                <a:moveTo>
                  <a:pt x="0" y="875"/>
                </a:moveTo>
                <a:cubicBezTo>
                  <a:pt x="57" y="788"/>
                  <a:pt x="21" y="808"/>
                  <a:pt x="88" y="787"/>
                </a:cubicBezTo>
                <a:cubicBezTo>
                  <a:pt x="92" y="774"/>
                  <a:pt x="95" y="761"/>
                  <a:pt x="101" y="749"/>
                </a:cubicBezTo>
                <a:cubicBezTo>
                  <a:pt x="108" y="736"/>
                  <a:pt x="121" y="726"/>
                  <a:pt x="126" y="712"/>
                </a:cubicBezTo>
                <a:cubicBezTo>
                  <a:pt x="147" y="654"/>
                  <a:pt x="121" y="653"/>
                  <a:pt x="163" y="612"/>
                </a:cubicBezTo>
                <a:cubicBezTo>
                  <a:pt x="190" y="586"/>
                  <a:pt x="232" y="557"/>
                  <a:pt x="263" y="536"/>
                </a:cubicBezTo>
                <a:cubicBezTo>
                  <a:pt x="280" y="511"/>
                  <a:pt x="303" y="489"/>
                  <a:pt x="313" y="461"/>
                </a:cubicBezTo>
                <a:cubicBezTo>
                  <a:pt x="336" y="396"/>
                  <a:pt x="330" y="372"/>
                  <a:pt x="401" y="349"/>
                </a:cubicBezTo>
                <a:cubicBezTo>
                  <a:pt x="461" y="310"/>
                  <a:pt x="485" y="272"/>
                  <a:pt x="526" y="211"/>
                </a:cubicBezTo>
                <a:cubicBezTo>
                  <a:pt x="543" y="186"/>
                  <a:pt x="601" y="161"/>
                  <a:pt x="601" y="161"/>
                </a:cubicBezTo>
                <a:cubicBezTo>
                  <a:pt x="707" y="0"/>
                  <a:pt x="547" y="226"/>
                  <a:pt x="664" y="111"/>
                </a:cubicBezTo>
                <a:cubicBezTo>
                  <a:pt x="674" y="102"/>
                  <a:pt x="664" y="76"/>
                  <a:pt x="677" y="73"/>
                </a:cubicBezTo>
                <a:cubicBezTo>
                  <a:pt x="746" y="58"/>
                  <a:pt x="818" y="65"/>
                  <a:pt x="889" y="61"/>
                </a:cubicBezTo>
                <a:cubicBezTo>
                  <a:pt x="1066" y="24"/>
                  <a:pt x="1086" y="39"/>
                  <a:pt x="1340" y="48"/>
                </a:cubicBezTo>
                <a:cubicBezTo>
                  <a:pt x="1560" y="86"/>
                  <a:pt x="1763" y="68"/>
                  <a:pt x="1991" y="61"/>
                </a:cubicBezTo>
                <a:cubicBezTo>
                  <a:pt x="2093" y="40"/>
                  <a:pt x="2126" y="38"/>
                  <a:pt x="2242" y="48"/>
                </a:cubicBezTo>
                <a:cubicBezTo>
                  <a:pt x="2279" y="73"/>
                  <a:pt x="2322" y="91"/>
                  <a:pt x="2354" y="123"/>
                </a:cubicBezTo>
                <a:cubicBezTo>
                  <a:pt x="2428" y="197"/>
                  <a:pt x="2392" y="170"/>
                  <a:pt x="2455" y="211"/>
                </a:cubicBezTo>
                <a:cubicBezTo>
                  <a:pt x="2463" y="236"/>
                  <a:pt x="2472" y="261"/>
                  <a:pt x="2480" y="286"/>
                </a:cubicBezTo>
                <a:cubicBezTo>
                  <a:pt x="2496" y="335"/>
                  <a:pt x="2417" y="464"/>
                  <a:pt x="2405" y="511"/>
                </a:cubicBezTo>
                <a:cubicBezTo>
                  <a:pt x="2390" y="568"/>
                  <a:pt x="2394" y="634"/>
                  <a:pt x="2367" y="687"/>
                </a:cubicBezTo>
                <a:cubicBezTo>
                  <a:pt x="2360" y="700"/>
                  <a:pt x="2349" y="711"/>
                  <a:pt x="2342" y="724"/>
                </a:cubicBezTo>
                <a:cubicBezTo>
                  <a:pt x="2336" y="736"/>
                  <a:pt x="2336" y="751"/>
                  <a:pt x="2329" y="762"/>
                </a:cubicBezTo>
                <a:cubicBezTo>
                  <a:pt x="2283" y="832"/>
                  <a:pt x="2281" y="765"/>
                  <a:pt x="2242" y="875"/>
                </a:cubicBezTo>
                <a:cubicBezTo>
                  <a:pt x="2222" y="931"/>
                  <a:pt x="2187" y="987"/>
                  <a:pt x="2129" y="1012"/>
                </a:cubicBezTo>
                <a:cubicBezTo>
                  <a:pt x="2073" y="1036"/>
                  <a:pt x="1998" y="1043"/>
                  <a:pt x="1941" y="1050"/>
                </a:cubicBezTo>
                <a:cubicBezTo>
                  <a:pt x="1878" y="1046"/>
                  <a:pt x="1815" y="1046"/>
                  <a:pt x="1753" y="1037"/>
                </a:cubicBezTo>
                <a:cubicBezTo>
                  <a:pt x="1727" y="1033"/>
                  <a:pt x="1678" y="1012"/>
                  <a:pt x="1678" y="1012"/>
                </a:cubicBezTo>
                <a:cubicBezTo>
                  <a:pt x="1198" y="1023"/>
                  <a:pt x="1269" y="1004"/>
                  <a:pt x="1002" y="1050"/>
                </a:cubicBezTo>
                <a:cubicBezTo>
                  <a:pt x="964" y="1046"/>
                  <a:pt x="926" y="1043"/>
                  <a:pt x="889" y="1037"/>
                </a:cubicBezTo>
                <a:cubicBezTo>
                  <a:pt x="843" y="1029"/>
                  <a:pt x="857" y="1022"/>
                  <a:pt x="814" y="1000"/>
                </a:cubicBezTo>
                <a:cubicBezTo>
                  <a:pt x="805" y="995"/>
                  <a:pt x="749" y="978"/>
                  <a:pt x="739" y="975"/>
                </a:cubicBezTo>
                <a:cubicBezTo>
                  <a:pt x="519" y="987"/>
                  <a:pt x="466" y="997"/>
                  <a:pt x="226" y="975"/>
                </a:cubicBezTo>
                <a:cubicBezTo>
                  <a:pt x="192" y="972"/>
                  <a:pt x="159" y="958"/>
                  <a:pt x="126" y="950"/>
                </a:cubicBezTo>
                <a:cubicBezTo>
                  <a:pt x="100" y="944"/>
                  <a:pt x="50" y="925"/>
                  <a:pt x="50" y="925"/>
                </a:cubicBezTo>
                <a:cubicBezTo>
                  <a:pt x="5" y="895"/>
                  <a:pt x="20" y="913"/>
                  <a:pt x="0" y="875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smtClean="0">
              <a:solidFill>
                <a:srgbClr val="FF0000"/>
              </a:solidFill>
            </a:endParaRPr>
          </a:p>
        </p:txBody>
      </p:sp>
      <p:sp>
        <p:nvSpPr>
          <p:cNvPr id="2095" name="WordArt 47"/>
          <p:cNvSpPr>
            <a:spLocks noChangeArrowheads="1" noChangeShapeType="1" noTextEdit="1"/>
          </p:cNvSpPr>
          <p:nvPr/>
        </p:nvSpPr>
        <p:spPr bwMode="auto">
          <a:xfrm>
            <a:off x="3635375" y="5084763"/>
            <a:ext cx="104775" cy="171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H</a:t>
            </a:r>
            <a:endParaRPr lang="ru-RU" sz="1200" b="1" i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cs typeface="Arial"/>
            </a:endParaRPr>
          </a:p>
        </p:txBody>
      </p:sp>
      <p:sp>
        <p:nvSpPr>
          <p:cNvPr id="29" name="Штриховая стрелка вправо 28">
            <a:hlinkClick r:id="rId2" action="ppaction://hlinksldjump"/>
          </p:cNvPr>
          <p:cNvSpPr/>
          <p:nvPr/>
        </p:nvSpPr>
        <p:spPr>
          <a:xfrm>
            <a:off x="8028384" y="6160544"/>
            <a:ext cx="720080" cy="57606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2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2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9"/>
            <a:ext cx="68407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/>
              <a:t>Рисунок</a:t>
            </a:r>
            <a:r>
              <a:rPr lang="ru-RU" sz="2400" b="1" i="1" dirty="0"/>
              <a:t> </a:t>
            </a:r>
            <a:r>
              <a:rPr lang="ru-RU" sz="2400" i="1" dirty="0"/>
              <a:t>- </a:t>
            </a:r>
            <a:r>
              <a:rPr lang="ru-RU" sz="2400" dirty="0"/>
              <a:t>это графическое изображение, выполненное от руки на глаз, которое дает представление только о внешнем виде предмета и не дает представления о внутреннем устройстве и размерах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b="1" i="1" u="sng" dirty="0"/>
              <a:t>Чертеж </a:t>
            </a:r>
            <a:r>
              <a:rPr lang="ru-RU" sz="2400" i="1" dirty="0"/>
              <a:t>- </a:t>
            </a:r>
            <a:r>
              <a:rPr lang="ru-RU" sz="2400" dirty="0"/>
              <a:t>это графическое изображение, выполненное при помощи специальных чертежных инструментов и принадлежностей по особым правилам построения изображений, которое дает полное представление о внешнем и внутреннем устройстве предмета и его размерах.</a:t>
            </a:r>
          </a:p>
        </p:txBody>
      </p:sp>
    </p:spTree>
    <p:extLst>
      <p:ext uri="{BB962C8B-B14F-4D97-AF65-F5344CB8AC3E}">
        <p14:creationId xmlns:p14="http://schemas.microsoft.com/office/powerpoint/2010/main" val="36492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492896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Знаете ли вы, что служило первым материалом для выполнения графических изображений? </a:t>
            </a:r>
          </a:p>
        </p:txBody>
      </p:sp>
    </p:spTree>
    <p:extLst>
      <p:ext uri="{BB962C8B-B14F-4D97-AF65-F5344CB8AC3E}">
        <p14:creationId xmlns:p14="http://schemas.microsoft.com/office/powerpoint/2010/main" val="22764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Бумагу впервые стали делать в Китае во II веке.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Слово бумага - древнерусское, происходит от греческого слова </a:t>
            </a:r>
            <a:r>
              <a:rPr lang="en-US" sz="2800" dirty="0" err="1"/>
              <a:t>bambakion</a:t>
            </a:r>
            <a:r>
              <a:rPr lang="ru-RU" sz="2800" dirty="0"/>
              <a:t> - бамбук.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В </a:t>
            </a:r>
            <a:r>
              <a:rPr lang="ru-RU" sz="2800" dirty="0"/>
              <a:t>Европе бумага появилась в </a:t>
            </a:r>
            <a:r>
              <a:rPr lang="ru-RU" sz="2800" dirty="0" smtClean="0"/>
              <a:t>Х</a:t>
            </a:r>
            <a:r>
              <a:rPr lang="en-US" sz="2800" dirty="0" smtClean="0"/>
              <a:t>I</a:t>
            </a:r>
            <a:r>
              <a:rPr lang="ru-RU" sz="2800" dirty="0" smtClean="0"/>
              <a:t>-Х</a:t>
            </a:r>
            <a:r>
              <a:rPr lang="en-US" sz="2800" dirty="0" smtClean="0"/>
              <a:t>II</a:t>
            </a:r>
            <a:r>
              <a:rPr lang="ru-RU" sz="2800" dirty="0" smtClean="0"/>
              <a:t> </a:t>
            </a:r>
            <a:r>
              <a:rPr lang="ru-RU" sz="2800" dirty="0"/>
              <a:t>вв. Она пришла на смену папирусу и пергаменту (которые были слишком дорогие).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960" y="443711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Сначала для ее изготовления пользовались измельченными пеньковым и льняным тряпьем. С появлением в XV в. книгопечатания нашли способ делать бумагу из древесины. Так ее делают и сейчас, и лишь для изготовления высших сортов бумаги, на которой печатают деньги и важные документы, используют измельченные отрезки текстиля.</a:t>
            </a:r>
          </a:p>
        </p:txBody>
      </p:sp>
    </p:spTree>
    <p:extLst>
      <p:ext uri="{BB962C8B-B14F-4D97-AF65-F5344CB8AC3E}">
        <p14:creationId xmlns:p14="http://schemas.microsoft.com/office/powerpoint/2010/main" val="29025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4763" y="26064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Первые сведения о чертежах, напоминающих современные, относятся к </a:t>
            </a:r>
            <a:r>
              <a:rPr lang="en-US" sz="2400" dirty="0"/>
              <a:t>XV</a:t>
            </a:r>
            <a:r>
              <a:rPr lang="ru-RU" sz="2400" dirty="0"/>
              <a:t>в. Так, Леонардо да Винчи в технических рисунках и эскизах раскрывал свои идеи в области техники и строительства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Художники. Картины и рисунки Леонардо да Винчи &quot; Net23.INFO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57273"/>
            <a:ext cx="6984776" cy="510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сторическое путешествие &quot; Летательные аппара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64" y="1961452"/>
            <a:ext cx="8157033" cy="469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Нераскрытые тайны Леонардо да Винчи НЛ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16" y="1797012"/>
            <a:ext cx="7217692" cy="502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Чертежи машин (1500) - Винчи, Леонардо да (Леонардо ди сер Пьеро да Винчи) / Vinci, Leonardo da (Leonardo di ser Piero da Vinci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12" y="1551481"/>
            <a:ext cx="4000500" cy="55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462" y="155679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Большим стимулом к развитию графической культуры в России явилась деятельность Петра I.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5333" y="476672"/>
            <a:ext cx="7171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Применение чертежей в России началось несколько позднее, в </a:t>
            </a:r>
            <a:r>
              <a:rPr lang="en-US" sz="2400" dirty="0"/>
              <a:t>XVI</a:t>
            </a:r>
            <a:r>
              <a:rPr lang="ru-RU" sz="2400" dirty="0"/>
              <a:t> в. </a:t>
            </a:r>
            <a:endParaRPr lang="ru-RU" sz="2400" dirty="0"/>
          </a:p>
        </p:txBody>
      </p:sp>
      <p:pic>
        <p:nvPicPr>
          <p:cNvPr id="2050" name="Picture 2" descr="ботик пет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22" y="2636911"/>
            <a:ext cx="4891200" cy="380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29600" cy="1139825"/>
          </a:xfrm>
        </p:spPr>
        <p:txBody>
          <a:bodyPr/>
          <a:lstStyle/>
          <a:p>
            <a:pPr algn="l"/>
            <a:r>
              <a:rPr lang="ru-RU" altLang="ru-RU" sz="2000" b="1" i="1"/>
              <a:t>Наблюдаемые нами предметы можно изображать различными способами.</a:t>
            </a:r>
            <a:br>
              <a:rPr lang="ru-RU" altLang="ru-RU" sz="2000" b="1" i="1"/>
            </a:br>
            <a:r>
              <a:rPr lang="ru-RU" altLang="ru-RU" sz="2000" b="1" i="1"/>
              <a:t>Наибольшее распространение в практике получили следующие изображения-</a:t>
            </a:r>
            <a:br>
              <a:rPr lang="ru-RU" altLang="ru-RU" sz="2000" b="1" i="1"/>
            </a:br>
            <a:r>
              <a:rPr lang="ru-RU" altLang="ru-RU" sz="2000" b="1" i="1"/>
              <a:t>                                                               </a:t>
            </a:r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чертежи</a:t>
            </a:r>
          </a:p>
          <a:p>
            <a:r>
              <a:rPr lang="ru-RU" altLang="ru-RU"/>
              <a:t>Сборочные чертежи</a:t>
            </a:r>
          </a:p>
          <a:p>
            <a:r>
              <a:rPr lang="ru-RU" altLang="ru-RU"/>
              <a:t>Эскизы</a:t>
            </a:r>
          </a:p>
          <a:p>
            <a:r>
              <a:rPr lang="ru-RU" altLang="ru-RU"/>
              <a:t>Схемы</a:t>
            </a:r>
          </a:p>
          <a:p>
            <a:r>
              <a:rPr lang="ru-RU" altLang="ru-RU"/>
              <a:t>Развертки</a:t>
            </a:r>
          </a:p>
          <a:p>
            <a:r>
              <a:rPr lang="ru-RU" altLang="ru-RU"/>
              <a:t>Наглядные изображения</a:t>
            </a:r>
          </a:p>
          <a:p>
            <a:r>
              <a:rPr lang="ru-RU" altLang="ru-RU"/>
              <a:t>Технические рисунки</a:t>
            </a:r>
          </a:p>
        </p:txBody>
      </p:sp>
    </p:spTree>
    <p:extLst>
      <p:ext uri="{BB962C8B-B14F-4D97-AF65-F5344CB8AC3E}">
        <p14:creationId xmlns:p14="http://schemas.microsoft.com/office/powerpoint/2010/main" val="227191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5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5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5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5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5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5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5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5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5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арелка">
  <a:themeElements>
    <a:clrScheme name="Тарелка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Тарелка">
  <a:themeElements>
    <a:clrScheme name="Тарелка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Тарелка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арелка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арелка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арелка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1027</Words>
  <Application>Microsoft Office PowerPoint</Application>
  <PresentationFormat>Экран (4:3)</PresentationFormat>
  <Paragraphs>133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Тема Office</vt:lpstr>
      <vt:lpstr>Точки</vt:lpstr>
      <vt:lpstr>Граница</vt:lpstr>
      <vt:lpstr>1_Граница</vt:lpstr>
      <vt:lpstr>1_Точки</vt:lpstr>
      <vt:lpstr>Тарелка</vt:lpstr>
      <vt:lpstr>1_Тарелка</vt:lpstr>
      <vt:lpstr>Оформление по умолчанию</vt:lpstr>
      <vt:lpstr>Диаграмма Microsoft Excel</vt:lpstr>
      <vt:lpstr>«История графической документации»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Наблюдаемые нами предметы можно изображать различными способами. Наибольшее распространение в практике получили следующие изображения-                                                                </vt:lpstr>
      <vt:lpstr>Чертеж детали</vt:lpstr>
      <vt:lpstr>Сборочный чертеж</vt:lpstr>
      <vt:lpstr>Эскизы</vt:lpstr>
      <vt:lpstr>Схемы</vt:lpstr>
      <vt:lpstr>Развертки</vt:lpstr>
      <vt:lpstr>Наглядные изображения</vt:lpstr>
      <vt:lpstr>Технический рисунок</vt:lpstr>
      <vt:lpstr>Презентация PowerPoint</vt:lpstr>
      <vt:lpstr>Итак, мы рассмотрели основные виды графических изображений изучаемых на уроках черчения. Из приведенных ниже данных видно, что основную часть учебного времени занимает изучение машиностроительных чертежей, как основы всего курса черчения.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Литература</vt:lpstr>
      <vt:lpstr>Электросхема</vt:lpstr>
      <vt:lpstr>Презентация PowerPoint</vt:lpstr>
      <vt:lpstr>Презентация PowerPoint</vt:lpstr>
      <vt:lpstr>Топографический план</vt:lpstr>
      <vt:lpstr>Радиосхемы</vt:lpstr>
      <vt:lpstr>Кинематическая схема</vt:lpstr>
      <vt:lpstr>Прямоугольное проецирование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16</cp:revision>
  <dcterms:created xsi:type="dcterms:W3CDTF">2013-09-20T17:21:45Z</dcterms:created>
  <dcterms:modified xsi:type="dcterms:W3CDTF">2014-09-02T18:09:50Z</dcterms:modified>
</cp:coreProperties>
</file>